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9"/>
  </p:notesMasterIdLst>
  <p:sldIdLst>
    <p:sldId id="433" r:id="rId2"/>
    <p:sldId id="497" r:id="rId3"/>
    <p:sldId id="534" r:id="rId4"/>
    <p:sldId id="535" r:id="rId5"/>
    <p:sldId id="536" r:id="rId6"/>
    <p:sldId id="537" r:id="rId7"/>
    <p:sldId id="538" r:id="rId8"/>
    <p:sldId id="539" r:id="rId9"/>
    <p:sldId id="540" r:id="rId10"/>
    <p:sldId id="541" r:id="rId11"/>
    <p:sldId id="542" r:id="rId12"/>
    <p:sldId id="543" r:id="rId13"/>
    <p:sldId id="544" r:id="rId14"/>
    <p:sldId id="545" r:id="rId15"/>
    <p:sldId id="546" r:id="rId16"/>
    <p:sldId id="547" r:id="rId17"/>
    <p:sldId id="469" r:id="rId18"/>
  </p:sldIdLst>
  <p:sldSz cx="9144000" cy="6858000" type="screen4x3"/>
  <p:notesSz cx="6797675" cy="9926638"/>
  <p:defaultTextStyle>
    <a:defPPr>
      <a:defRPr lang="ru-R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276C9"/>
    <a:srgbClr val="6A6ACB"/>
    <a:srgbClr val="6A6ACD"/>
    <a:srgbClr val="5E4823"/>
    <a:srgbClr val="5A4321"/>
    <a:srgbClr val="795C30"/>
    <a:srgbClr val="0070C0"/>
    <a:srgbClr val="33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9" autoAdjust="0"/>
    <p:restoredTop sz="98407" autoAdjust="0"/>
  </p:normalViewPr>
  <p:slideViewPr>
    <p:cSldViewPr>
      <p:cViewPr varScale="1">
        <p:scale>
          <a:sx n="71" d="100"/>
          <a:sy n="71" d="100"/>
        </p:scale>
        <p:origin x="1170" y="6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946351" cy="495612"/>
          </a:xfrm>
          <a:prstGeom prst="rect">
            <a:avLst/>
          </a:prstGeom>
          <a:noFill/>
          <a:ln w="9525">
            <a:noFill/>
            <a:miter lim="800000"/>
            <a:headEnd/>
            <a:tailEnd/>
          </a:ln>
          <a:effectLst/>
        </p:spPr>
        <p:txBody>
          <a:bodyPr vert="horz" wrap="square" lIns="92025" tIns="46013" rIns="92025" bIns="46013" numCol="1" anchor="t" anchorCtr="0" compatLnSpc="1">
            <a:prstTxWarp prst="textNoShape">
              <a:avLst/>
            </a:prstTxWarp>
          </a:bodyPr>
          <a:lstStyle>
            <a:lvl1pPr>
              <a:defRPr sz="1200" b="0">
                <a:cs typeface="+mn-cs"/>
              </a:defRPr>
            </a:lvl1pPr>
          </a:lstStyle>
          <a:p>
            <a:pPr>
              <a:defRPr/>
            </a:pPr>
            <a:endParaRPr lang="ru-RU"/>
          </a:p>
        </p:txBody>
      </p:sp>
      <p:sp>
        <p:nvSpPr>
          <p:cNvPr id="46083" name="Rectangle 3"/>
          <p:cNvSpPr>
            <a:spLocks noGrp="1" noChangeArrowheads="1"/>
          </p:cNvSpPr>
          <p:nvPr>
            <p:ph type="dt" idx="1"/>
          </p:nvPr>
        </p:nvSpPr>
        <p:spPr bwMode="auto">
          <a:xfrm>
            <a:off x="3849728" y="1"/>
            <a:ext cx="2946351" cy="495612"/>
          </a:xfrm>
          <a:prstGeom prst="rect">
            <a:avLst/>
          </a:prstGeom>
          <a:noFill/>
          <a:ln w="9525">
            <a:noFill/>
            <a:miter lim="800000"/>
            <a:headEnd/>
            <a:tailEnd/>
          </a:ln>
          <a:effectLst/>
        </p:spPr>
        <p:txBody>
          <a:bodyPr vert="horz" wrap="square" lIns="92025" tIns="46013" rIns="92025" bIns="46013" numCol="1" anchor="t" anchorCtr="0" compatLnSpc="1">
            <a:prstTxWarp prst="textNoShape">
              <a:avLst/>
            </a:prstTxWarp>
          </a:bodyPr>
          <a:lstStyle>
            <a:lvl1pPr algn="r">
              <a:defRPr sz="1200" b="0">
                <a:cs typeface="+mn-cs"/>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927" y="4714714"/>
            <a:ext cx="5439416" cy="4466907"/>
          </a:xfrm>
          <a:prstGeom prst="rect">
            <a:avLst/>
          </a:prstGeom>
          <a:noFill/>
          <a:ln w="9525">
            <a:noFill/>
            <a:miter lim="800000"/>
            <a:headEnd/>
            <a:tailEnd/>
          </a:ln>
          <a:effectLst/>
        </p:spPr>
        <p:txBody>
          <a:bodyPr vert="horz" wrap="square" lIns="92025" tIns="46013" rIns="92025" bIns="460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6086" name="Rectangle 6"/>
          <p:cNvSpPr>
            <a:spLocks noGrp="1" noChangeArrowheads="1"/>
          </p:cNvSpPr>
          <p:nvPr>
            <p:ph type="ftr" sz="quarter" idx="4"/>
          </p:nvPr>
        </p:nvSpPr>
        <p:spPr bwMode="auto">
          <a:xfrm>
            <a:off x="0" y="9429427"/>
            <a:ext cx="2946351" cy="495612"/>
          </a:xfrm>
          <a:prstGeom prst="rect">
            <a:avLst/>
          </a:prstGeom>
          <a:noFill/>
          <a:ln w="9525">
            <a:noFill/>
            <a:miter lim="800000"/>
            <a:headEnd/>
            <a:tailEnd/>
          </a:ln>
          <a:effectLst/>
        </p:spPr>
        <p:txBody>
          <a:bodyPr vert="horz" wrap="square" lIns="92025" tIns="46013" rIns="92025" bIns="46013" numCol="1" anchor="b" anchorCtr="0" compatLnSpc="1">
            <a:prstTxWarp prst="textNoShape">
              <a:avLst/>
            </a:prstTxWarp>
          </a:bodyPr>
          <a:lstStyle>
            <a:lvl1pPr>
              <a:defRPr sz="1200" b="0">
                <a:cs typeface="+mn-cs"/>
              </a:defRPr>
            </a:lvl1pPr>
          </a:lstStyle>
          <a:p>
            <a:pPr>
              <a:defRPr/>
            </a:pPr>
            <a:endParaRPr lang="ru-RU"/>
          </a:p>
        </p:txBody>
      </p:sp>
      <p:sp>
        <p:nvSpPr>
          <p:cNvPr id="46087" name="Rectangle 7"/>
          <p:cNvSpPr>
            <a:spLocks noGrp="1" noChangeArrowheads="1"/>
          </p:cNvSpPr>
          <p:nvPr>
            <p:ph type="sldNum" sz="quarter" idx="5"/>
          </p:nvPr>
        </p:nvSpPr>
        <p:spPr bwMode="auto">
          <a:xfrm>
            <a:off x="3849728" y="9429427"/>
            <a:ext cx="2946351" cy="495612"/>
          </a:xfrm>
          <a:prstGeom prst="rect">
            <a:avLst/>
          </a:prstGeom>
          <a:noFill/>
          <a:ln w="9525">
            <a:noFill/>
            <a:miter lim="800000"/>
            <a:headEnd/>
            <a:tailEnd/>
          </a:ln>
          <a:effectLst/>
        </p:spPr>
        <p:txBody>
          <a:bodyPr vert="horz" wrap="square" lIns="92025" tIns="46013" rIns="92025" bIns="46013" numCol="1" anchor="b" anchorCtr="0" compatLnSpc="1">
            <a:prstTxWarp prst="textNoShape">
              <a:avLst/>
            </a:prstTxWarp>
          </a:bodyPr>
          <a:lstStyle>
            <a:lvl1pPr algn="r">
              <a:defRPr sz="1200" b="0">
                <a:cs typeface="+mn-cs"/>
              </a:defRPr>
            </a:lvl1pPr>
          </a:lstStyle>
          <a:p>
            <a:pPr>
              <a:defRPr/>
            </a:pPr>
            <a:fld id="{C840E63B-70BF-40DB-B4AE-B2BD71F06473}" type="slidenum">
              <a:rPr lang="ru-RU"/>
              <a:pPr>
                <a:defRPr/>
              </a:pPr>
              <a:t>‹nº›</a:t>
            </a:fld>
            <a:endParaRPr lang="ru-RU"/>
          </a:p>
        </p:txBody>
      </p:sp>
    </p:spTree>
    <p:extLst>
      <p:ext uri="{BB962C8B-B14F-4D97-AF65-F5344CB8AC3E}">
        <p14:creationId xmlns:p14="http://schemas.microsoft.com/office/powerpoint/2010/main" val="2909042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pic>
        <p:nvPicPr>
          <p:cNvPr id="5" name="Imagem 4"/>
          <p:cNvPicPr/>
          <p:nvPr userDrawn="1"/>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0"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1"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0"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1"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0"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1"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5" name="Imagem 4"/>
          <p:cNvPicPr/>
          <p:nvPr userDrawn="1"/>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0"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1"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pic>
        <p:nvPicPr>
          <p:cNvPr id="5" name="Imagem 4"/>
          <p:cNvPicPr/>
          <p:nvPr userDrawn="1"/>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0"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1"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1"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2"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3"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5"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6"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8"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9"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0"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1"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8"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9"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0"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1"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11"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2"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3"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Rectangle 18"/>
          <p:cNvSpPr>
            <a:spLocks noGrp="1" noChangeArrowheads="1"/>
          </p:cNvSpPr>
          <p:nvPr>
            <p:ph type="sldNum" sz="quarter" idx="10"/>
          </p:nvPr>
        </p:nvSpPr>
        <p:spPr>
          <a:xfrm>
            <a:off x="0" y="6453188"/>
            <a:ext cx="1441450" cy="287337"/>
          </a:xfrm>
          <a:ln/>
        </p:spPr>
        <p:txBody>
          <a:bodyPr/>
          <a:lstStyle>
            <a:lvl1pPr>
              <a:defRPr/>
            </a:lvl1pPr>
          </a:lstStyle>
          <a:p>
            <a:pPr>
              <a:defRPr/>
            </a:pPr>
            <a:r>
              <a:rPr lang="ru-RU"/>
              <a:t>Слайд № </a:t>
            </a:r>
            <a:fld id="{B99A10DF-601E-412E-876E-F87F5714C6D5}" type="slidenum">
              <a:rPr lang="ru-RU"/>
              <a:pPr>
                <a:defRPr/>
              </a:pPr>
              <a:t>‹nº›</a:t>
            </a:fld>
            <a:endParaRPr lang="ru-RU"/>
          </a:p>
        </p:txBody>
      </p:sp>
      <p:sp>
        <p:nvSpPr>
          <p:cNvPr id="7" name="Прямоугольник 19"/>
          <p:cNvSpPr/>
          <p:nvPr userDrawn="1"/>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8" name="Прямоугольник 14"/>
          <p:cNvSpPr/>
          <p:nvPr userDrawn="1"/>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9" name="Прямоугольник 13"/>
          <p:cNvSpPr/>
          <p:nvPr userDrawn="1"/>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0" name="Прямоугольник 18"/>
          <p:cNvSpPr/>
          <p:nvPr userDrawn="1"/>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fld id="{55CB0174-9FB7-4B29-A85B-9E8974DF5475}" type="slidenum">
              <a:rPr lang="pt-BR" smtClean="0">
                <a:solidFill>
                  <a:srgbClr val="66CCFF"/>
                </a:solidFill>
              </a:rPr>
              <a:t>‹nº›</a:t>
            </a:fld>
            <a:endParaRPr lang="ru-RU" dirty="0">
              <a:solidFill>
                <a:srgbClr val="0077D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98" name="Rectangle 18"/>
          <p:cNvSpPr>
            <a:spLocks noGrp="1" noChangeArrowheads="1"/>
          </p:cNvSpPr>
          <p:nvPr>
            <p:ph type="sldNum" sz="quarter" idx="4"/>
          </p:nvPr>
        </p:nvSpPr>
        <p:spPr bwMode="auto">
          <a:xfrm>
            <a:off x="0" y="6453188"/>
            <a:ext cx="144145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333399"/>
                </a:solidFill>
                <a:latin typeface="Times New Roman" pitchFamily="18" charset="0"/>
                <a:cs typeface="+mn-cs"/>
              </a:defRPr>
            </a:lvl1pPr>
          </a:lstStyle>
          <a:p>
            <a:pPr>
              <a:defRPr/>
            </a:pPr>
            <a:r>
              <a:rPr lang="ru-RU"/>
              <a:t>Слайд № </a:t>
            </a:r>
            <a:fld id="{7C3BDF6A-A43F-4DC7-9948-FC9759D1838B}" type="slidenum">
              <a:rPr lang="ru-RU"/>
              <a:pPr>
                <a:defRPr/>
              </a:pPr>
              <a:t>‹nº›</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fabio@" TargetMode="External"/><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hyperlink" Target="mailto:fabio@intronbrasil.com.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9" descr="C:\Documents and Settings\Admin\Рабочий стол\Presentation LaserSolutions\Graphic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14351" name="Picture 6" descr="C:\Documents and Settings\Admin\Рабочий стол\Presentation LaserSolutions\494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465" y="5223734"/>
            <a:ext cx="2018314" cy="1486564"/>
          </a:xfrm>
          <a:prstGeom prst="rect">
            <a:avLst/>
          </a:prstGeom>
          <a:noFill/>
          <a:ln w="28575">
            <a:solidFill>
              <a:srgbClr val="0070C0"/>
            </a:solidFill>
            <a:miter lim="800000"/>
            <a:headEnd/>
            <a:tailEnd/>
          </a:ln>
        </p:spPr>
      </p:pic>
      <p:sp>
        <p:nvSpPr>
          <p:cNvPr id="30" name="Прямоугольник 29"/>
          <p:cNvSpPr/>
          <p:nvPr/>
        </p:nvSpPr>
        <p:spPr bwMode="auto">
          <a:xfrm flipH="1">
            <a:off x="6325504" y="3286829"/>
            <a:ext cx="1857600" cy="1544400"/>
          </a:xfrm>
          <a:prstGeom prst="rect">
            <a:avLst/>
          </a:prstGeom>
          <a:solidFill>
            <a:srgbClr val="005696"/>
          </a:solidFill>
          <a:ln>
            <a:solidFill>
              <a:srgbClr val="0070C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64" name="Прямоугольник 63"/>
          <p:cNvSpPr/>
          <p:nvPr/>
        </p:nvSpPr>
        <p:spPr bwMode="auto">
          <a:xfrm>
            <a:off x="3857625" y="14288"/>
            <a:ext cx="5286375" cy="785812"/>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53" name="Прямоугольник 52"/>
          <p:cNvSpPr/>
          <p:nvPr/>
        </p:nvSpPr>
        <p:spPr bwMode="auto">
          <a:xfrm>
            <a:off x="3857625" y="0"/>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grpSp>
        <p:nvGrpSpPr>
          <p:cNvPr id="6" name="Группа 8"/>
          <p:cNvGrpSpPr/>
          <p:nvPr/>
        </p:nvGrpSpPr>
        <p:grpSpPr>
          <a:xfrm>
            <a:off x="3162026" y="500042"/>
            <a:ext cx="5787240" cy="1571636"/>
            <a:chOff x="0" y="511"/>
            <a:chExt cx="8572560" cy="523096"/>
          </a:xfrm>
          <a:scene3d>
            <a:camera prst="orthographicFront">
              <a:rot lat="0" lon="0" rev="0"/>
            </a:camera>
            <a:lightRig rig="contrasting" dir="t">
              <a:rot lat="0" lon="0" rev="7800000"/>
            </a:lightRig>
          </a:scene3d>
        </p:grpSpPr>
        <p:sp>
          <p:nvSpPr>
            <p:cNvPr id="10" name="Скругленный прямоугольник 9"/>
            <p:cNvSpPr/>
            <p:nvPr/>
          </p:nvSpPr>
          <p:spPr>
            <a:xfrm>
              <a:off x="0" y="511"/>
              <a:ext cx="8572560" cy="523096"/>
            </a:xfrm>
            <a:prstGeom prst="roundRect">
              <a:avLst/>
            </a:prstGeom>
            <a:solidFill>
              <a:srgbClr val="0070C0"/>
            </a:solidFill>
            <a:ln>
              <a:noFill/>
            </a:ln>
            <a:effectLst/>
            <a:sp3d>
              <a:bevelT w="139700" h="139700"/>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1" name="Скругленный прямоугольник 4"/>
            <p:cNvSpPr/>
            <p:nvPr/>
          </p:nvSpPr>
          <p:spPr>
            <a:xfrm>
              <a:off x="25535" y="26046"/>
              <a:ext cx="8521490" cy="472026"/>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2400" dirty="0" smtClean="0"/>
                <a:t>SOLUÇÕES INTEGRADAS EM ENSAIOS NÃO DESTRUTIVOS</a:t>
              </a:r>
              <a:endParaRPr lang="ru-RU" sz="2400" dirty="0"/>
            </a:p>
          </p:txBody>
        </p:sp>
      </p:grpSp>
      <p:sp>
        <p:nvSpPr>
          <p:cNvPr id="71" name="Прямоугольник 70"/>
          <p:cNvSpPr/>
          <p:nvPr/>
        </p:nvSpPr>
        <p:spPr bwMode="auto">
          <a:xfrm flipH="1">
            <a:off x="3512226" y="3260477"/>
            <a:ext cx="1857600" cy="1544400"/>
          </a:xfrm>
          <a:prstGeom prst="rect">
            <a:avLst/>
          </a:prstGeom>
          <a:solidFill>
            <a:srgbClr val="005696"/>
          </a:solidFill>
          <a:ln>
            <a:solidFill>
              <a:srgbClr val="0070C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76" name="Прямоугольник 75"/>
          <p:cNvSpPr/>
          <p:nvPr/>
        </p:nvSpPr>
        <p:spPr bwMode="auto">
          <a:xfrm flipH="1">
            <a:off x="457934" y="3260477"/>
            <a:ext cx="1857600" cy="1544400"/>
          </a:xfrm>
          <a:prstGeom prst="rect">
            <a:avLst/>
          </a:prstGeom>
          <a:solidFill>
            <a:srgbClr val="005696"/>
          </a:solidFill>
          <a:ln>
            <a:solidFill>
              <a:srgbClr val="0070C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grpSp>
        <p:nvGrpSpPr>
          <p:cNvPr id="14346" name="Группа 22"/>
          <p:cNvGrpSpPr>
            <a:grpSpLocks/>
          </p:cNvGrpSpPr>
          <p:nvPr/>
        </p:nvGrpSpPr>
        <p:grpSpPr bwMode="auto">
          <a:xfrm>
            <a:off x="892857" y="1043214"/>
            <a:ext cx="1714502" cy="611188"/>
            <a:chOff x="7429520" y="6009234"/>
            <a:chExt cx="1714482" cy="609984"/>
          </a:xfrm>
        </p:grpSpPr>
        <p:sp>
          <p:nvSpPr>
            <p:cNvPr id="81" name="Прямоугольник 80"/>
            <p:cNvSpPr/>
            <p:nvPr/>
          </p:nvSpPr>
          <p:spPr bwMode="auto">
            <a:xfrm>
              <a:off x="7429520" y="6334031"/>
              <a:ext cx="1714480" cy="285187"/>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82" name="Прямоугольник 81"/>
            <p:cNvSpPr/>
            <p:nvPr/>
          </p:nvSpPr>
          <p:spPr bwMode="auto">
            <a:xfrm>
              <a:off x="7429522" y="6009234"/>
              <a:ext cx="1714480" cy="595724"/>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smtClean="0">
                  <a:solidFill>
                    <a:srgbClr val="0077D0"/>
                  </a:solidFill>
                </a:rPr>
                <a:t>Brasil</a:t>
              </a:r>
              <a:r>
                <a:rPr lang="ru-RU" dirty="0" smtClean="0">
                  <a:solidFill>
                    <a:srgbClr val="0077D0"/>
                  </a:solidFill>
                </a:rPr>
                <a:t> </a:t>
              </a:r>
              <a:endParaRPr lang="ru-RU" dirty="0">
                <a:solidFill>
                  <a:srgbClr val="0077D0"/>
                </a:solidFill>
              </a:endParaRPr>
            </a:p>
            <a:p>
              <a:pPr algn="ctr">
                <a:defRPr/>
              </a:pPr>
              <a:r>
                <a:rPr lang="ru-RU" dirty="0" smtClean="0">
                  <a:solidFill>
                    <a:srgbClr val="0077D0"/>
                  </a:solidFill>
                </a:rPr>
                <a:t>201</a:t>
              </a:r>
              <a:r>
                <a:rPr lang="en-US" dirty="0">
                  <a:solidFill>
                    <a:srgbClr val="0077D0"/>
                  </a:solidFill>
                </a:rPr>
                <a:t>7</a:t>
              </a:r>
              <a:endParaRPr lang="ru-RU" dirty="0">
                <a:solidFill>
                  <a:srgbClr val="0077D0"/>
                </a:solidFill>
              </a:endParaRPr>
            </a:p>
          </p:txBody>
        </p:sp>
        <p:sp>
          <p:nvSpPr>
            <p:cNvPr id="14356" name="Прямоугольник 18"/>
            <p:cNvSpPr>
              <a:spLocks noChangeArrowheads="1"/>
            </p:cNvSpPr>
            <p:nvPr/>
          </p:nvSpPr>
          <p:spPr bwMode="auto">
            <a:xfrm>
              <a:off x="7866615" y="6429396"/>
              <a:ext cx="71438" cy="71438"/>
            </a:xfrm>
            <a:prstGeom prst="rect">
              <a:avLst/>
            </a:prstGeom>
            <a:solidFill>
              <a:srgbClr val="0070C0"/>
            </a:solidFill>
            <a:ln w="9525" algn="ctr">
              <a:noFill/>
              <a:round/>
              <a:headEnd/>
              <a:tailEnd/>
            </a:ln>
          </p:spPr>
          <p:txBody>
            <a:bodyPr/>
            <a:lstStyle/>
            <a:p>
              <a:endParaRPr lang="ru-RU"/>
            </a:p>
          </p:txBody>
        </p:sp>
        <p:sp>
          <p:nvSpPr>
            <p:cNvPr id="14357" name="Прямоугольник 19"/>
            <p:cNvSpPr>
              <a:spLocks noChangeArrowheads="1"/>
            </p:cNvSpPr>
            <p:nvPr/>
          </p:nvSpPr>
          <p:spPr bwMode="auto">
            <a:xfrm>
              <a:off x="8635499" y="6429396"/>
              <a:ext cx="71438" cy="71438"/>
            </a:xfrm>
            <a:prstGeom prst="rect">
              <a:avLst/>
            </a:prstGeom>
            <a:solidFill>
              <a:srgbClr val="0070C0"/>
            </a:solidFill>
            <a:ln w="9525" algn="ctr">
              <a:noFill/>
              <a:round/>
              <a:headEnd/>
              <a:tailEnd/>
            </a:ln>
          </p:spPr>
          <p:txBody>
            <a:bodyPr/>
            <a:lstStyle/>
            <a:p>
              <a:endParaRPr lang="ru-RU"/>
            </a:p>
          </p:txBody>
        </p:sp>
      </p:grpSp>
      <p:pic>
        <p:nvPicPr>
          <p:cNvPr id="14347" name="Picture 2" descr="C:\Documents and Settings\Admin\Рабочий стол\Presentation LaserSolutions\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532" y="4252939"/>
            <a:ext cx="1857600" cy="1247841"/>
          </a:xfrm>
          <a:prstGeom prst="rect">
            <a:avLst/>
          </a:prstGeom>
          <a:noFill/>
          <a:ln w="28575">
            <a:solidFill>
              <a:srgbClr val="0070C0"/>
            </a:solidFill>
            <a:miter lim="800000"/>
            <a:headEnd/>
            <a:tailEnd/>
          </a:ln>
        </p:spPr>
      </p:pic>
      <p:pic>
        <p:nvPicPr>
          <p:cNvPr id="14348" name="Picture 3" descr="C:\Documents and Settings\Admin\Рабочий стол\Presentation LaserSolutions\ltk_gas_station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3110" y="5281684"/>
            <a:ext cx="1928310" cy="1421193"/>
          </a:xfrm>
          <a:prstGeom prst="rect">
            <a:avLst/>
          </a:prstGeom>
          <a:noFill/>
          <a:ln w="28575">
            <a:solidFill>
              <a:srgbClr val="0070C0"/>
            </a:solidFill>
            <a:miter lim="800000"/>
            <a:headEnd/>
            <a:tailEnd/>
          </a:ln>
        </p:spPr>
      </p:pic>
      <p:pic>
        <p:nvPicPr>
          <p:cNvPr id="14349" name="Picture 7" descr="C:\Documents and Settings\Admin\Рабочий стол\Presentation LaserSolutions\russky-bridge-phot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00910" y="2493530"/>
            <a:ext cx="1857600" cy="1557770"/>
          </a:xfrm>
          <a:prstGeom prst="rect">
            <a:avLst/>
          </a:prstGeom>
          <a:noFill/>
          <a:ln w="28575">
            <a:solidFill>
              <a:srgbClr val="0070C0"/>
            </a:solidFill>
            <a:miter lim="800000"/>
            <a:headEnd/>
            <a:tailEnd/>
          </a:ln>
        </p:spPr>
      </p:pic>
      <p:pic>
        <p:nvPicPr>
          <p:cNvPr id="14350" name="Picture 8" descr="C:\Documents and Settings\Admin\Рабочий стол\Presentation LaserSolutions\hq-wallpapers_ru_city_7663_800x6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17579" y="4259134"/>
            <a:ext cx="1857600" cy="1315634"/>
          </a:xfrm>
          <a:prstGeom prst="rect">
            <a:avLst/>
          </a:prstGeom>
          <a:noFill/>
          <a:ln w="28575">
            <a:solidFill>
              <a:srgbClr val="0070C0"/>
            </a:solidFill>
            <a:miter lim="800000"/>
            <a:headEnd/>
            <a:tailEnd/>
          </a:ln>
        </p:spPr>
      </p:pic>
      <p:pic>
        <p:nvPicPr>
          <p:cNvPr id="14353" name="Picture 13" descr="C:\Documents and Settings\Admin\Рабочий стол\Presentation LaserSolutions\7760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179" y="2492280"/>
            <a:ext cx="1857600" cy="1544824"/>
          </a:xfrm>
          <a:prstGeom prst="rect">
            <a:avLst/>
          </a:prstGeom>
          <a:noFill/>
          <a:ln w="28575">
            <a:solidFill>
              <a:srgbClr val="0070C0"/>
            </a:solidFill>
            <a:miter lim="800000"/>
            <a:headEnd/>
            <a:tailEnd/>
          </a:ln>
        </p:spPr>
      </p:pic>
      <p:pic>
        <p:nvPicPr>
          <p:cNvPr id="26" name="Imagem 25"/>
          <p:cNvPicPr/>
          <p:nvPr/>
        </p:nvPicPr>
        <p:blipFill>
          <a:blip r:embed="rId9"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pic>
        <p:nvPicPr>
          <p:cNvPr id="25" name="Picture 8" descr="https://encrypted-tbn1.gstatic.com/images?q=tbn:ANd9GcSRGflIcFYuUG0kRfJZamUQIn3Yir-IQelkZE3zBTG3THZ9H1T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13353" y="2425938"/>
            <a:ext cx="1857600" cy="1611166"/>
          </a:xfrm>
          <a:prstGeom prst="rect">
            <a:avLst/>
          </a:prstGeom>
          <a:noFill/>
        </p:spPr>
      </p:pic>
      <p:pic>
        <p:nvPicPr>
          <p:cNvPr id="4" name="Imagem 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08555" y="5328974"/>
            <a:ext cx="1857600" cy="1314344"/>
          </a:xfrm>
          <a:prstGeom prst="rect">
            <a:avLst/>
          </a:prstGeom>
          <a:noFill/>
          <a:ln w="28575">
            <a:solidFill>
              <a:srgbClr val="0070C0"/>
            </a:solidFill>
            <a:miter lim="800000"/>
            <a:headEnd/>
            <a:tailEnd/>
          </a:ln>
        </p:spPr>
      </p:pic>
      <p:pic>
        <p:nvPicPr>
          <p:cNvPr id="5" name="Imagem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58661" y="4245372"/>
            <a:ext cx="1857600" cy="1329396"/>
          </a:xfrm>
          <a:prstGeom prst="rect">
            <a:avLst/>
          </a:prstGeom>
          <a:noFill/>
          <a:ln w="28575">
            <a:solidFill>
              <a:srgbClr val="0070C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ESTÁTICA DOS SILOS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1815882"/>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Os silos foram analisados levando-se em conta as cargas devidas ao seu peso próprio, ao peso do seu conteúdo, dos equipamentos auxiliares, sobrecarga no topo dos </a:t>
            </a:r>
            <a:r>
              <a:rPr lang="pt-BR" sz="1600" b="0" dirty="0" smtClean="0">
                <a:solidFill>
                  <a:srgbClr val="002060"/>
                </a:solidFill>
                <a:latin typeface="+mn-lt"/>
                <a:cs typeface="+mn-cs"/>
              </a:rPr>
              <a:t>silos </a:t>
            </a:r>
            <a:r>
              <a:rPr lang="pt-BR" sz="1600" b="0" dirty="0">
                <a:solidFill>
                  <a:srgbClr val="002060"/>
                </a:solidFill>
                <a:latin typeface="+mn-lt"/>
                <a:cs typeface="+mn-cs"/>
              </a:rPr>
              <a:t>e a ação do vento. A seguir são mostrados os principais resultados obtidos, procurando evidenciar as regiões com maior concentração de tensões para comparação com os limites de tensão estabelecidos pelo código ASME. Embora considerado na análise, o efeito do vento gera tensões baixas (da ordem de 1,6 </a:t>
            </a:r>
            <a:r>
              <a:rPr lang="pt-BR" sz="1600" b="0" dirty="0" smtClean="0">
                <a:solidFill>
                  <a:srgbClr val="002060"/>
                </a:solidFill>
                <a:latin typeface="+mn-lt"/>
                <a:cs typeface="+mn-cs"/>
              </a:rPr>
              <a:t>kgf/mm²) </a:t>
            </a:r>
            <a:r>
              <a:rPr lang="pt-BR" sz="1600" b="0" dirty="0">
                <a:solidFill>
                  <a:srgbClr val="002060"/>
                </a:solidFill>
                <a:latin typeface="+mn-lt"/>
                <a:cs typeface="+mn-cs"/>
              </a:rPr>
              <a:t>apenas acima da região de suportação dos silos, não sendo importante na análise das trincas existentes. </a:t>
            </a:r>
          </a:p>
        </p:txBody>
      </p:sp>
      <p:pic>
        <p:nvPicPr>
          <p:cNvPr id="7170" name="Picture 2" descr="fig3b_SMV_100v3"/>
          <p:cNvPicPr>
            <a:picLocks noChangeAspect="1" noChangeArrowheads="1"/>
          </p:cNvPicPr>
          <p:nvPr/>
        </p:nvPicPr>
        <p:blipFill>
          <a:blip r:embed="rId3">
            <a:extLst>
              <a:ext uri="{28A0092B-C50C-407E-A947-70E740481C1C}">
                <a14:useLocalDpi xmlns:a14="http://schemas.microsoft.com/office/drawing/2010/main" val="0"/>
              </a:ext>
            </a:extLst>
          </a:blip>
          <a:srcRect r="11421"/>
          <a:stretch>
            <a:fillRect/>
          </a:stretch>
        </p:blipFill>
        <p:spPr bwMode="auto">
          <a:xfrm>
            <a:off x="396808" y="2991951"/>
            <a:ext cx="4077263" cy="328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fig3c_SMV_100v2"/>
          <p:cNvPicPr>
            <a:picLocks noChangeAspect="1" noChangeArrowheads="1"/>
          </p:cNvPicPr>
          <p:nvPr/>
        </p:nvPicPr>
        <p:blipFill>
          <a:blip r:embed="rId4">
            <a:extLst>
              <a:ext uri="{28A0092B-C50C-407E-A947-70E740481C1C}">
                <a14:useLocalDpi xmlns:a14="http://schemas.microsoft.com/office/drawing/2010/main" val="0"/>
              </a:ext>
            </a:extLst>
          </a:blip>
          <a:srcRect r="13005"/>
          <a:stretch>
            <a:fillRect/>
          </a:stretch>
        </p:blipFill>
        <p:spPr bwMode="auto">
          <a:xfrm>
            <a:off x="4716016" y="2940626"/>
            <a:ext cx="4087473" cy="33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31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ESTÁTICA DOS SILOS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2074414"/>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O limite de projeto para tensões localizadas é igual ao triplo da tensão admissível do material (Valor Sm do ASME Seção VIII, div 1 – publicado na Seção II, parte D). Neste caso, considerando material ASTM SA 36, este valor equivale a 3x10,6 </a:t>
            </a:r>
            <a:r>
              <a:rPr lang="pt-BR" sz="1400" b="0" dirty="0" smtClean="0">
                <a:solidFill>
                  <a:srgbClr val="002060"/>
                </a:solidFill>
                <a:latin typeface="+mn-lt"/>
                <a:cs typeface="+mn-cs"/>
              </a:rPr>
              <a:t>kgf/mm² </a:t>
            </a:r>
            <a:r>
              <a:rPr lang="pt-BR" sz="1400" b="0" dirty="0">
                <a:solidFill>
                  <a:srgbClr val="002060"/>
                </a:solidFill>
                <a:latin typeface="+mn-lt"/>
                <a:cs typeface="+mn-cs"/>
              </a:rPr>
              <a:t>que é igual a, aproximadamente, </a:t>
            </a:r>
            <a:r>
              <a:rPr lang="pt-BR" sz="1400" b="0" dirty="0" smtClean="0">
                <a:solidFill>
                  <a:srgbClr val="002060"/>
                </a:solidFill>
                <a:latin typeface="+mn-lt"/>
                <a:cs typeface="+mn-cs"/>
              </a:rPr>
              <a:t>32kgf/mm². </a:t>
            </a:r>
            <a:r>
              <a:rPr lang="pt-BR" sz="1400" b="0" dirty="0">
                <a:solidFill>
                  <a:srgbClr val="002060"/>
                </a:solidFill>
                <a:latin typeface="+mn-lt"/>
                <a:cs typeface="+mn-cs"/>
              </a:rPr>
              <a:t>Este limite é conhecido como limite de “ShakeDown” e, caso seja ultrapassado, há risco de falha por fadiga de baixo ciclo decorrente do processo normal de carregamento e descarregamento dos silos, sem considerar ainda a ação dos motovibradores. </a:t>
            </a:r>
          </a:p>
          <a:p>
            <a:pPr algn="just" eaLnBrk="0" hangingPunct="0">
              <a:spcBef>
                <a:spcPct val="20000"/>
              </a:spcBef>
            </a:pPr>
            <a:r>
              <a:rPr lang="pt-BR" sz="1400" b="0" dirty="0">
                <a:solidFill>
                  <a:srgbClr val="002060"/>
                </a:solidFill>
                <a:latin typeface="+mn-lt"/>
                <a:cs typeface="+mn-cs"/>
              </a:rPr>
              <a:t>Com base nos mapas de tensão de Von Mises mostrados na </a:t>
            </a:r>
            <a:r>
              <a:rPr lang="pt-BR" sz="1400" b="0" dirty="0" smtClean="0">
                <a:solidFill>
                  <a:srgbClr val="002060"/>
                </a:solidFill>
                <a:latin typeface="+mn-lt"/>
                <a:cs typeface="+mn-cs"/>
              </a:rPr>
              <a:t>abaixo, </a:t>
            </a:r>
            <a:r>
              <a:rPr lang="pt-BR" sz="1400" b="0" dirty="0">
                <a:solidFill>
                  <a:srgbClr val="002060"/>
                </a:solidFill>
                <a:latin typeface="+mn-lt"/>
                <a:cs typeface="+mn-cs"/>
              </a:rPr>
              <a:t>as regiões nas extremidades das nervuras inferiores são suscetíveis à falha por fadiga de baixo ciclo por trabalharem sujeitas a tensões de até 49 </a:t>
            </a:r>
            <a:r>
              <a:rPr lang="pt-BR" sz="1400" b="0" dirty="0" smtClean="0">
                <a:solidFill>
                  <a:srgbClr val="002060"/>
                </a:solidFill>
                <a:latin typeface="+mn-lt"/>
                <a:cs typeface="+mn-cs"/>
              </a:rPr>
              <a:t>kgf/mm². </a:t>
            </a:r>
            <a:endParaRPr lang="pt-BR" sz="1400" b="0" dirty="0">
              <a:solidFill>
                <a:srgbClr val="002060"/>
              </a:solidFill>
              <a:latin typeface="+mn-lt"/>
              <a:cs typeface="+mn-cs"/>
            </a:endParaRPr>
          </a:p>
        </p:txBody>
      </p:sp>
      <p:pic>
        <p:nvPicPr>
          <p:cNvPr id="8194" name="Picture 2" descr="fig4_SVM_zoom_nerv1"/>
          <p:cNvPicPr>
            <a:picLocks noChangeAspect="1" noChangeArrowheads="1"/>
          </p:cNvPicPr>
          <p:nvPr/>
        </p:nvPicPr>
        <p:blipFill>
          <a:blip r:embed="rId3">
            <a:extLst>
              <a:ext uri="{28A0092B-C50C-407E-A947-70E740481C1C}">
                <a14:useLocalDpi xmlns:a14="http://schemas.microsoft.com/office/drawing/2010/main" val="0"/>
              </a:ext>
            </a:extLst>
          </a:blip>
          <a:srcRect r="12700"/>
          <a:stretch>
            <a:fillRect/>
          </a:stretch>
        </p:blipFill>
        <p:spPr bwMode="auto">
          <a:xfrm>
            <a:off x="159557" y="3199158"/>
            <a:ext cx="4095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fig4b_SVM_zoom_nerv2"/>
          <p:cNvPicPr>
            <a:picLocks noChangeAspect="1" noChangeArrowheads="1"/>
          </p:cNvPicPr>
          <p:nvPr/>
        </p:nvPicPr>
        <p:blipFill>
          <a:blip r:embed="rId4">
            <a:extLst>
              <a:ext uri="{28A0092B-C50C-407E-A947-70E740481C1C}">
                <a14:useLocalDpi xmlns:a14="http://schemas.microsoft.com/office/drawing/2010/main" val="0"/>
              </a:ext>
            </a:extLst>
          </a:blip>
          <a:srcRect l="9387" t="15831" r="42178" b="24304"/>
          <a:stretch>
            <a:fillRect/>
          </a:stretch>
        </p:blipFill>
        <p:spPr bwMode="auto">
          <a:xfrm>
            <a:off x="4941242" y="3368227"/>
            <a:ext cx="3563298" cy="3121296"/>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de seta reta 14"/>
          <p:cNvCxnSpPr/>
          <p:nvPr/>
        </p:nvCxnSpPr>
        <p:spPr bwMode="auto">
          <a:xfrm>
            <a:off x="2555776" y="5373216"/>
            <a:ext cx="2808312" cy="21602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2983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ESTÁTICA DOS SILOS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1815882"/>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Os espelhos planos, em forma de anel, que interligam a região cilíndrica aos dois cones (superior e inferior) são muito solicitados e contam com a atuação das nervuras para resistirem ao efeito do empuxo da pressão causada pelo peso do conteúdo (escória).  Entretanto, estas nervuras tendem a concentrar tensão nas suas extremidades, tornando-se pontos suscetíveis à falha por fadiga de baixo ciclo como mostrado neste item e por fadiga de alto ciclo, em virtude de vibração, como mostrado no item 5, a seguir. O projeto de silos para trabalhar neste regime de operação deve ser feito evitando transição de diâmetro entre os cones e o cilindro intermediário. Os reforços nas transições, se necessários, devem ser efetuados apenas através de aumento das espessuras, sem uso de nervuras.</a:t>
            </a:r>
          </a:p>
        </p:txBody>
      </p:sp>
      <p:pic>
        <p:nvPicPr>
          <p:cNvPr id="9218" name="Picture 2" descr="fig5_SVM_100v4"/>
          <p:cNvPicPr>
            <a:picLocks noChangeAspect="1" noChangeArrowheads="1"/>
          </p:cNvPicPr>
          <p:nvPr/>
        </p:nvPicPr>
        <p:blipFill>
          <a:blip r:embed="rId3">
            <a:extLst>
              <a:ext uri="{28A0092B-C50C-407E-A947-70E740481C1C}">
                <a14:useLocalDpi xmlns:a14="http://schemas.microsoft.com/office/drawing/2010/main" val="0"/>
              </a:ext>
            </a:extLst>
          </a:blip>
          <a:srcRect r="12242"/>
          <a:stretch>
            <a:fillRect/>
          </a:stretch>
        </p:blipFill>
        <p:spPr bwMode="auto">
          <a:xfrm>
            <a:off x="172877" y="2984815"/>
            <a:ext cx="4479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788024" y="3501008"/>
            <a:ext cx="4085802" cy="2677656"/>
          </a:xfrm>
          <a:prstGeom prst="rect">
            <a:avLst/>
          </a:prstGeom>
        </p:spPr>
        <p:txBody>
          <a:bodyPr wrap="square">
            <a:spAutoFit/>
          </a:bodyPr>
          <a:lstStyle/>
          <a:p>
            <a:pPr algn="just" eaLnBrk="0" hangingPunct="0">
              <a:spcBef>
                <a:spcPct val="20000"/>
              </a:spcBef>
            </a:pPr>
            <a:r>
              <a:rPr lang="pt-BR" sz="1400" b="0" dirty="0">
                <a:solidFill>
                  <a:srgbClr val="002060"/>
                </a:solidFill>
                <a:latin typeface="+mn-lt"/>
                <a:cs typeface="+mn-cs"/>
              </a:rPr>
              <a:t>O costado cilíndrico com espessura nominal de 9,5 mm, imediatamente acima dos anéis de suportação dos silos, está sujeito à tensão de membrana local de 5,0 </a:t>
            </a:r>
            <a:r>
              <a:rPr lang="pt-BR" sz="1400" b="0" dirty="0" smtClean="0">
                <a:solidFill>
                  <a:srgbClr val="002060"/>
                </a:solidFill>
                <a:latin typeface="+mn-lt"/>
                <a:cs typeface="+mn-cs"/>
              </a:rPr>
              <a:t>kgf/mm² </a:t>
            </a:r>
            <a:r>
              <a:rPr lang="pt-BR" sz="1400" b="0" dirty="0">
                <a:solidFill>
                  <a:srgbClr val="002060"/>
                </a:solidFill>
                <a:latin typeface="+mn-lt"/>
                <a:cs typeface="+mn-cs"/>
              </a:rPr>
              <a:t>e de flexão local + membrana local de 7,1 </a:t>
            </a:r>
            <a:r>
              <a:rPr lang="pt-BR" sz="1400" b="0" dirty="0" smtClean="0">
                <a:solidFill>
                  <a:srgbClr val="002060"/>
                </a:solidFill>
                <a:latin typeface="+mn-lt"/>
                <a:cs typeface="+mn-cs"/>
              </a:rPr>
              <a:t>kgf/mm². </a:t>
            </a:r>
            <a:r>
              <a:rPr lang="pt-BR" sz="1400" b="0" dirty="0">
                <a:solidFill>
                  <a:srgbClr val="002060"/>
                </a:solidFill>
                <a:latin typeface="+mn-lt"/>
                <a:cs typeface="+mn-cs"/>
              </a:rPr>
              <a:t>Como a tensão admissível do código ASME vale, respectivamente, 10,6 </a:t>
            </a:r>
            <a:r>
              <a:rPr lang="pt-BR" sz="1400" b="0" dirty="0" smtClean="0">
                <a:solidFill>
                  <a:srgbClr val="002060"/>
                </a:solidFill>
                <a:latin typeface="+mn-lt"/>
                <a:cs typeface="+mn-cs"/>
              </a:rPr>
              <a:t>kgf/mm² </a:t>
            </a:r>
            <a:r>
              <a:rPr lang="pt-BR" sz="1400" b="0" dirty="0">
                <a:solidFill>
                  <a:srgbClr val="002060"/>
                </a:solidFill>
                <a:latin typeface="+mn-lt"/>
                <a:cs typeface="+mn-cs"/>
              </a:rPr>
              <a:t>e 15,9 </a:t>
            </a:r>
            <a:r>
              <a:rPr lang="pt-BR" sz="1400" b="0" dirty="0" smtClean="0">
                <a:solidFill>
                  <a:srgbClr val="002060"/>
                </a:solidFill>
                <a:latin typeface="+mn-lt"/>
                <a:cs typeface="+mn-cs"/>
              </a:rPr>
              <a:t>kgf/mm², </a:t>
            </a:r>
            <a:r>
              <a:rPr lang="pt-BR" sz="1400" b="0" dirty="0">
                <a:solidFill>
                  <a:srgbClr val="002060"/>
                </a:solidFill>
                <a:latin typeface="+mn-lt"/>
                <a:cs typeface="+mn-cs"/>
              </a:rPr>
              <a:t>não se deve permitir espessura menor que 6,0 mm para que esses limites não sejam ultrapassados</a:t>
            </a:r>
            <a:r>
              <a:rPr lang="pt-BR" sz="1400" b="0" dirty="0" smtClean="0">
                <a:solidFill>
                  <a:srgbClr val="002060"/>
                </a:solidFill>
                <a:latin typeface="+mn-lt"/>
                <a:cs typeface="+mn-cs"/>
              </a:rPr>
              <a:t>. Com base nos demais resultados foram estabelecidos as espessuras mínimas para todos os elementos do silo.</a:t>
            </a:r>
            <a:endParaRPr lang="pt-BR" sz="1400" b="0" dirty="0">
              <a:solidFill>
                <a:srgbClr val="002060"/>
              </a:solidFill>
              <a:latin typeface="+mn-lt"/>
              <a:cs typeface="+mn-cs"/>
            </a:endParaRPr>
          </a:p>
        </p:txBody>
      </p:sp>
    </p:spTree>
    <p:extLst>
      <p:ext uri="{BB962C8B-B14F-4D97-AF65-F5344CB8AC3E}">
        <p14:creationId xmlns:p14="http://schemas.microsoft.com/office/powerpoint/2010/main" val="412949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a:t>
              </a:r>
              <a:r>
                <a:rPr lang="pt-BR" sz="1700" dirty="0">
                  <a:solidFill>
                    <a:schemeClr val="bg1"/>
                  </a:solidFill>
                </a:rPr>
                <a:t>PARA FADIGA DEVIDO </a:t>
              </a:r>
              <a:r>
                <a:rPr lang="pt-BR" sz="1700" dirty="0" smtClean="0">
                  <a:solidFill>
                    <a:schemeClr val="bg1"/>
                  </a:solidFill>
                </a:rPr>
                <a:t>EXCITAÇÃO DOS MOTOVIBRADORES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954107"/>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Para simulação do efeito da vibração causada pela operação dos motovibradores, foram aplicadas ao modelo de elementos finitos as forças dinâmicas de 1400 kgf numa banda estreita de freqüência de excitação entre 55 e 65 Hz, englobando a freqüência fundamental de 60 Hz de cada motovibrador. Foi considerada a atuação simultânea dos motovibradores, dois no cone superior e dois no cone </a:t>
            </a:r>
            <a:r>
              <a:rPr lang="pt-BR" sz="1400" b="0" dirty="0" smtClean="0">
                <a:solidFill>
                  <a:srgbClr val="002060"/>
                </a:solidFill>
                <a:latin typeface="+mn-lt"/>
                <a:cs typeface="+mn-cs"/>
              </a:rPr>
              <a:t>inferior.</a:t>
            </a:r>
            <a:endParaRPr lang="pt-BR" sz="1400" b="0" dirty="0">
              <a:solidFill>
                <a:srgbClr val="002060"/>
              </a:solidFill>
              <a:latin typeface="+mn-lt"/>
              <a:cs typeface="+mn-cs"/>
            </a:endParaRPr>
          </a:p>
        </p:txBody>
      </p:sp>
      <p:pic>
        <p:nvPicPr>
          <p:cNvPr id="10242" name="Picture 2" descr="Vibr_57Hz_resposta"/>
          <p:cNvPicPr>
            <a:picLocks noChangeAspect="1" noChangeArrowheads="1"/>
          </p:cNvPicPr>
          <p:nvPr/>
        </p:nvPicPr>
        <p:blipFill>
          <a:blip r:embed="rId3">
            <a:extLst>
              <a:ext uri="{28A0092B-C50C-407E-A947-70E740481C1C}">
                <a14:useLocalDpi xmlns:a14="http://schemas.microsoft.com/office/drawing/2010/main" val="0"/>
              </a:ext>
            </a:extLst>
          </a:blip>
          <a:srcRect r="13005"/>
          <a:stretch>
            <a:fillRect/>
          </a:stretch>
        </p:blipFill>
        <p:spPr bwMode="auto">
          <a:xfrm>
            <a:off x="4427984" y="2151671"/>
            <a:ext cx="43338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4639928" y="5690427"/>
            <a:ext cx="4148681" cy="523220"/>
          </a:xfrm>
          <a:prstGeom prst="rect">
            <a:avLst/>
          </a:prstGeom>
        </p:spPr>
        <p:txBody>
          <a:bodyPr wrap="square">
            <a:spAutoFit/>
          </a:bodyPr>
          <a:lstStyle/>
          <a:p>
            <a:pPr algn="ctr" eaLnBrk="0" hangingPunct="0">
              <a:spcBef>
                <a:spcPct val="20000"/>
              </a:spcBef>
            </a:pPr>
            <a:r>
              <a:rPr lang="pt-BR" sz="1400" b="0" dirty="0">
                <a:solidFill>
                  <a:srgbClr val="002060"/>
                </a:solidFill>
                <a:latin typeface="+mn-lt"/>
                <a:cs typeface="+mn-cs"/>
              </a:rPr>
              <a:t>Resposta de deslocamento (mm) para freqüência de 57 Hz</a:t>
            </a:r>
          </a:p>
        </p:txBody>
      </p:sp>
      <p:pic>
        <p:nvPicPr>
          <p:cNvPr id="10243" name="Picture 3" descr="fig15_espectro_Displ"/>
          <p:cNvPicPr>
            <a:picLocks noChangeAspect="1" noChangeArrowheads="1"/>
          </p:cNvPicPr>
          <p:nvPr/>
        </p:nvPicPr>
        <p:blipFill rotWithShape="1">
          <a:blip r:embed="rId4">
            <a:extLst>
              <a:ext uri="{28A0092B-C50C-407E-A947-70E740481C1C}">
                <a14:useLocalDpi xmlns:a14="http://schemas.microsoft.com/office/drawing/2010/main" val="0"/>
              </a:ext>
            </a:extLst>
          </a:blip>
          <a:srcRect r="4412"/>
          <a:stretch/>
        </p:blipFill>
        <p:spPr bwMode="auto">
          <a:xfrm>
            <a:off x="154862" y="2297069"/>
            <a:ext cx="4283968" cy="31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p:cNvSpPr/>
          <p:nvPr/>
        </p:nvSpPr>
        <p:spPr>
          <a:xfrm>
            <a:off x="128997" y="5441602"/>
            <a:ext cx="4148681" cy="523220"/>
          </a:xfrm>
          <a:prstGeom prst="rect">
            <a:avLst/>
          </a:prstGeom>
        </p:spPr>
        <p:txBody>
          <a:bodyPr wrap="square">
            <a:spAutoFit/>
          </a:bodyPr>
          <a:lstStyle/>
          <a:p>
            <a:pPr algn="ctr" eaLnBrk="0" hangingPunct="0">
              <a:spcBef>
                <a:spcPct val="20000"/>
              </a:spcBef>
            </a:pPr>
            <a:r>
              <a:rPr lang="pt-BR" sz="1400" b="0" dirty="0">
                <a:solidFill>
                  <a:srgbClr val="002060"/>
                </a:solidFill>
                <a:latin typeface="+mn-lt"/>
                <a:cs typeface="+mn-cs"/>
              </a:rPr>
              <a:t>Espectro da amplitude de resposta de um ponto do cone superior</a:t>
            </a:r>
          </a:p>
        </p:txBody>
      </p:sp>
    </p:spTree>
    <p:extLst>
      <p:ext uri="{BB962C8B-B14F-4D97-AF65-F5344CB8AC3E}">
        <p14:creationId xmlns:p14="http://schemas.microsoft.com/office/powerpoint/2010/main" val="287393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a:t>
              </a:r>
              <a:r>
                <a:rPr lang="pt-BR" sz="1700" dirty="0">
                  <a:solidFill>
                    <a:schemeClr val="bg1"/>
                  </a:solidFill>
                </a:rPr>
                <a:t>PARA FADIGA DEVIDO </a:t>
              </a:r>
              <a:r>
                <a:rPr lang="pt-BR" sz="1700" dirty="0" smtClean="0">
                  <a:solidFill>
                    <a:schemeClr val="bg1"/>
                  </a:solidFill>
                </a:rPr>
                <a:t>EXCITAÇÃO DOS MOTOVIBRADORES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1169551"/>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Para realização de análise de fadiga, faz-se necessário obter as amplitudes de tensões dinâmicas resultantes da atuação dos motovibradores. Nas figuras </a:t>
            </a:r>
            <a:r>
              <a:rPr lang="pt-BR" sz="1400" b="0" dirty="0" smtClean="0">
                <a:solidFill>
                  <a:srgbClr val="002060"/>
                </a:solidFill>
                <a:latin typeface="+mn-lt"/>
                <a:cs typeface="+mn-cs"/>
              </a:rPr>
              <a:t>abaixo são </a:t>
            </a:r>
            <a:r>
              <a:rPr lang="pt-BR" sz="1400" b="0" dirty="0">
                <a:solidFill>
                  <a:srgbClr val="002060"/>
                </a:solidFill>
                <a:latin typeface="+mn-lt"/>
                <a:cs typeface="+mn-cs"/>
              </a:rPr>
              <a:t>apresentados os mapas de amplitude de tensão equivalente (TRESCA) para comparação direta com o limite de fadiga do aço carbono estabelecido pelo código ASME Seção VIII div 2, apêndice 5. Pelo fato da freqüência ser elevada (60 Hz), deve-se adotar o valor de 45 MPa (4,6 </a:t>
            </a:r>
            <a:r>
              <a:rPr lang="pt-BR" sz="1400" b="0" dirty="0" smtClean="0">
                <a:solidFill>
                  <a:srgbClr val="002060"/>
                </a:solidFill>
                <a:latin typeface="+mn-lt"/>
                <a:cs typeface="+mn-cs"/>
              </a:rPr>
              <a:t>kgf/mm² </a:t>
            </a:r>
            <a:r>
              <a:rPr lang="pt-BR" sz="1400" b="0" dirty="0">
                <a:solidFill>
                  <a:srgbClr val="002060"/>
                </a:solidFill>
                <a:latin typeface="+mn-lt"/>
                <a:cs typeface="+mn-cs"/>
              </a:rPr>
              <a:t>= 0,46x108 Pascal) como limite de fadiga para vida infinita (1011 ciclos)..</a:t>
            </a:r>
          </a:p>
        </p:txBody>
      </p:sp>
      <p:pic>
        <p:nvPicPr>
          <p:cNvPr id="11266" name="Picture 2" descr="fig11_SI_56_resposta"/>
          <p:cNvPicPr>
            <a:picLocks noChangeAspect="1" noChangeArrowheads="1"/>
          </p:cNvPicPr>
          <p:nvPr/>
        </p:nvPicPr>
        <p:blipFill>
          <a:blip r:embed="rId3">
            <a:extLst>
              <a:ext uri="{28A0092B-C50C-407E-A947-70E740481C1C}">
                <a14:useLocalDpi xmlns:a14="http://schemas.microsoft.com/office/drawing/2010/main" val="0"/>
              </a:ext>
            </a:extLst>
          </a:blip>
          <a:srcRect r="13005"/>
          <a:stretch>
            <a:fillRect/>
          </a:stretch>
        </p:blipFill>
        <p:spPr bwMode="auto">
          <a:xfrm>
            <a:off x="199202" y="2367115"/>
            <a:ext cx="4292260" cy="351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fig13_SI_64_resposta"/>
          <p:cNvPicPr>
            <a:picLocks noChangeAspect="1" noChangeArrowheads="1"/>
          </p:cNvPicPr>
          <p:nvPr/>
        </p:nvPicPr>
        <p:blipFill>
          <a:blip r:embed="rId4">
            <a:extLst>
              <a:ext uri="{28A0092B-C50C-407E-A947-70E740481C1C}">
                <a14:useLocalDpi xmlns:a14="http://schemas.microsoft.com/office/drawing/2010/main" val="0"/>
              </a:ext>
            </a:extLst>
          </a:blip>
          <a:srcRect r="13005"/>
          <a:stretch>
            <a:fillRect/>
          </a:stretch>
        </p:blipFill>
        <p:spPr bwMode="auto">
          <a:xfrm>
            <a:off x="4611040" y="2367114"/>
            <a:ext cx="4321274" cy="351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61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a:t>
              </a:r>
              <a:r>
                <a:rPr lang="pt-BR" sz="1700" dirty="0">
                  <a:solidFill>
                    <a:schemeClr val="bg1"/>
                  </a:solidFill>
                </a:rPr>
                <a:t>PARA FADIGA DEVIDO </a:t>
              </a:r>
              <a:r>
                <a:rPr lang="pt-BR" sz="1700" dirty="0" smtClean="0">
                  <a:solidFill>
                    <a:schemeClr val="bg1"/>
                  </a:solidFill>
                </a:rPr>
                <a:t>EXCITAÇÃO DOS MOTOVIBRADORES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1169551"/>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A figura </a:t>
            </a:r>
            <a:r>
              <a:rPr lang="pt-BR" sz="1400" b="0" dirty="0" smtClean="0">
                <a:solidFill>
                  <a:srgbClr val="002060"/>
                </a:solidFill>
                <a:latin typeface="+mn-lt"/>
                <a:cs typeface="+mn-cs"/>
              </a:rPr>
              <a:t>abaixo </a:t>
            </a:r>
            <a:r>
              <a:rPr lang="pt-BR" sz="1400" b="0" dirty="0">
                <a:solidFill>
                  <a:srgbClr val="002060"/>
                </a:solidFill>
                <a:latin typeface="+mn-lt"/>
                <a:cs typeface="+mn-cs"/>
              </a:rPr>
              <a:t>apresenta o mapa de tensões dinâmicas no cone inferior para a frequência de 60Hz, onde se evidencia a máxima amplitude de tensão de 26 MPa na região de ligação das nervuras com o casco do cone (próximo aos motovibradores). Este resultado comprova que esta é uma região suscetível à nucleação e propagação de trincas por fadiga, sendo esta a principal razão pelo qual deve-se evitar nervuras em projetos de equipamentos sujeitos a vibração e fadiga. </a:t>
            </a:r>
          </a:p>
        </p:txBody>
      </p:sp>
      <p:pic>
        <p:nvPicPr>
          <p:cNvPr id="12290" name="Picture 2" descr="fig14_SI_60_resp_inf2"/>
          <p:cNvPicPr>
            <a:picLocks noChangeAspect="1" noChangeArrowheads="1"/>
          </p:cNvPicPr>
          <p:nvPr/>
        </p:nvPicPr>
        <p:blipFill>
          <a:blip r:embed="rId3">
            <a:extLst>
              <a:ext uri="{28A0092B-C50C-407E-A947-70E740481C1C}">
                <a14:useLocalDpi xmlns:a14="http://schemas.microsoft.com/office/drawing/2010/main" val="0"/>
              </a:ext>
            </a:extLst>
          </a:blip>
          <a:srcRect r="13005"/>
          <a:stretch>
            <a:fillRect/>
          </a:stretch>
        </p:blipFill>
        <p:spPr bwMode="auto">
          <a:xfrm>
            <a:off x="2007784" y="2294295"/>
            <a:ext cx="5164886" cy="4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9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t>
              </a:r>
              <a:r>
                <a:rPr lang="pt-BR" sz="1700" dirty="0" smtClean="0">
                  <a:solidFill>
                    <a:schemeClr val="bg1"/>
                  </a:solidFill>
                </a:rPr>
                <a:t>ANÁLISE </a:t>
              </a:r>
              <a:r>
                <a:rPr lang="pt-BR" sz="1700" dirty="0">
                  <a:solidFill>
                    <a:schemeClr val="bg1"/>
                  </a:solidFill>
                </a:rPr>
                <a:t>PARA FADIGA DEVIDO </a:t>
              </a:r>
              <a:r>
                <a:rPr lang="pt-BR" sz="1700" dirty="0" smtClean="0">
                  <a:solidFill>
                    <a:schemeClr val="bg1"/>
                  </a:solidFill>
                </a:rPr>
                <a:t>EXCITAÇÃO DOS MOTOVIBRADORES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3" name="CaixaDeTexto 12"/>
          <p:cNvSpPr txBox="1"/>
          <p:nvPr/>
        </p:nvSpPr>
        <p:spPr>
          <a:xfrm>
            <a:off x="154862" y="1124744"/>
            <a:ext cx="8870730" cy="5016758"/>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Os resultados das simulações do comportamento estático e dinâmico dos silos do granulador de escória </a:t>
            </a:r>
            <a:r>
              <a:rPr lang="pt-BR" sz="1600" b="0" dirty="0" smtClean="0">
                <a:solidFill>
                  <a:srgbClr val="002060"/>
                </a:solidFill>
                <a:latin typeface="+mn-lt"/>
                <a:cs typeface="+mn-cs"/>
              </a:rPr>
              <a:t>possibilitaram </a:t>
            </a:r>
            <a:r>
              <a:rPr lang="pt-BR" sz="1600" b="0" dirty="0">
                <a:solidFill>
                  <a:srgbClr val="002060"/>
                </a:solidFill>
                <a:latin typeface="+mn-lt"/>
                <a:cs typeface="+mn-cs"/>
              </a:rPr>
              <a:t>extrair as seguintes conclusões:</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As </a:t>
            </a:r>
            <a:r>
              <a:rPr lang="pt-BR" sz="1600" b="0" dirty="0">
                <a:solidFill>
                  <a:srgbClr val="002060"/>
                </a:solidFill>
                <a:latin typeface="+mn-lt"/>
                <a:cs typeface="+mn-cs"/>
              </a:rPr>
              <a:t>tensões estáticas foram maiores que o limite de ShakeDown nas extremidades das nervuras e, portanto, há risco de nucleação de trincas por fadiga de baixo ciclo nessas regiões;</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Deve-se </a:t>
            </a:r>
            <a:r>
              <a:rPr lang="pt-BR" sz="1600" b="0" dirty="0">
                <a:solidFill>
                  <a:srgbClr val="002060"/>
                </a:solidFill>
                <a:latin typeface="+mn-lt"/>
                <a:cs typeface="+mn-cs"/>
              </a:rPr>
              <a:t>evitar o uso de nervuras, pois são elementos nucleadores de trincas. Para isso, é necessário que se evite, nos próximos projetos, transição de diâmetro entre as partes cônicas e as cilíndricas. Os reforços nas transições entre cones e cilindros devem ser efetuados apenas através de aumento das espessuras, sem uso de nervuras;</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 </a:t>
            </a:r>
            <a:r>
              <a:rPr lang="pt-BR" sz="1600" b="0" dirty="0">
                <a:solidFill>
                  <a:srgbClr val="002060"/>
                </a:solidFill>
                <a:latin typeface="+mn-lt"/>
                <a:cs typeface="+mn-cs"/>
              </a:rPr>
              <a:t>região cilíndrica dos silos acima dos anéis de suportação não está sujeito a níveis elevados de tensão. Entretanto espessura mínima de 6,0 mm deve ser adotada para evitar que se ultrapasse localmente os limites admissíveis do código ASME;</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 </a:t>
            </a:r>
            <a:r>
              <a:rPr lang="pt-BR" sz="1600" b="0" dirty="0">
                <a:solidFill>
                  <a:srgbClr val="002060"/>
                </a:solidFill>
                <a:latin typeface="+mn-lt"/>
                <a:cs typeface="+mn-cs"/>
              </a:rPr>
              <a:t>amplitude de tensão resultante da operação dos motovibradores depende das </a:t>
            </a:r>
            <a:r>
              <a:rPr lang="pt-BR" sz="1600" b="0" dirty="0" smtClean="0">
                <a:solidFill>
                  <a:srgbClr val="002060"/>
                </a:solidFill>
                <a:latin typeface="+mn-lt"/>
                <a:cs typeface="+mn-cs"/>
              </a:rPr>
              <a:t>frequências </a:t>
            </a:r>
            <a:r>
              <a:rPr lang="pt-BR" sz="1600" b="0" dirty="0">
                <a:solidFill>
                  <a:srgbClr val="002060"/>
                </a:solidFill>
                <a:latin typeface="+mn-lt"/>
                <a:cs typeface="+mn-cs"/>
              </a:rPr>
              <a:t>naturais da estrutura e da freqüência de excitação. Desta forma é importante compatibilizar o projeto dos silos com a freqüência de excitação dos atuadores dinâmicos, de forma a minimizar as tensões dinâmicas resultantes da vibração e evitar nucleação de trincas por fadiga de alto ciclo;</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As </a:t>
            </a:r>
            <a:r>
              <a:rPr lang="pt-BR" sz="1600" b="0" dirty="0">
                <a:solidFill>
                  <a:srgbClr val="002060"/>
                </a:solidFill>
                <a:latin typeface="+mn-lt"/>
                <a:cs typeface="+mn-cs"/>
              </a:rPr>
              <a:t>tensões dinâmicas nas extremidades das nervuras também foram maiores que o limite de fadiga para vida infinita, comprovando que trincas vão continuar </a:t>
            </a:r>
            <a:r>
              <a:rPr lang="pt-BR" sz="1600" b="0" dirty="0" smtClean="0">
                <a:solidFill>
                  <a:srgbClr val="002060"/>
                </a:solidFill>
                <a:latin typeface="+mn-lt"/>
                <a:cs typeface="+mn-cs"/>
              </a:rPr>
              <a:t>ocorrendo.</a:t>
            </a:r>
            <a:endParaRPr lang="pt-BR" sz="1600" b="0" dirty="0">
              <a:solidFill>
                <a:srgbClr val="002060"/>
              </a:solidFill>
              <a:latin typeface="+mn-lt"/>
              <a:cs typeface="+mn-cs"/>
            </a:endParaRPr>
          </a:p>
        </p:txBody>
      </p:sp>
    </p:spTree>
    <p:extLst>
      <p:ext uri="{BB962C8B-B14F-4D97-AF65-F5344CB8AC3E}">
        <p14:creationId xmlns:p14="http://schemas.microsoft.com/office/powerpoint/2010/main" val="331540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ponte-rio-niteroi.jpg"/>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aixaDeTexto 4"/>
          <p:cNvSpPr txBox="1"/>
          <p:nvPr/>
        </p:nvSpPr>
        <p:spPr>
          <a:xfrm>
            <a:off x="3275856" y="2644170"/>
            <a:ext cx="5328592" cy="830997"/>
          </a:xfrm>
          <a:prstGeom prst="rect">
            <a:avLst/>
          </a:prstGeom>
          <a:noFill/>
        </p:spPr>
        <p:txBody>
          <a:bodyPr wrap="square">
            <a:spAutoFit/>
          </a:bodyPr>
          <a:lstStyle/>
          <a:p>
            <a:pPr algn="ctr">
              <a:defRPr/>
            </a:pPr>
            <a:r>
              <a:rPr lang="pt-BR" sz="4800" dirty="0" smtClean="0">
                <a:solidFill>
                  <a:schemeClr val="bg1"/>
                </a:solidFill>
                <a:effectLst>
                  <a:outerShdw blurRad="38100" dist="38100" dir="2700000" algn="tl">
                    <a:srgbClr val="000000">
                      <a:alpha val="43137"/>
                    </a:srgbClr>
                  </a:outerShdw>
                </a:effectLst>
                <a:latin typeface="Calibri" pitchFamily="34" charset="0"/>
              </a:rPr>
              <a:t>Obrigado!</a:t>
            </a:r>
            <a:endParaRPr lang="pt-BR" sz="4800" b="1" dirty="0">
              <a:solidFill>
                <a:schemeClr val="bg1"/>
              </a:solidFill>
              <a:effectLst>
                <a:outerShdw blurRad="38100" dist="38100" dir="2700000" algn="tl">
                  <a:srgbClr val="000000">
                    <a:alpha val="43137"/>
                  </a:srgbClr>
                </a:outerShdw>
              </a:effectLst>
              <a:latin typeface="Calibri" pitchFamily="34" charset="0"/>
            </a:endParaRPr>
          </a:p>
        </p:txBody>
      </p:sp>
      <p:sp>
        <p:nvSpPr>
          <p:cNvPr id="6" name="CaixaDeTexto 5"/>
          <p:cNvSpPr txBox="1">
            <a:spLocks noChangeArrowheads="1"/>
          </p:cNvSpPr>
          <p:nvPr/>
        </p:nvSpPr>
        <p:spPr bwMode="auto">
          <a:xfrm>
            <a:off x="539552" y="692696"/>
            <a:ext cx="3600400" cy="4278094"/>
          </a:xfrm>
          <a:prstGeom prst="rect">
            <a:avLst/>
          </a:prstGeom>
          <a:noFill/>
          <a:ln w="9525">
            <a:noFill/>
            <a:miter lim="800000"/>
            <a:headEnd/>
            <a:tailEnd/>
          </a:ln>
        </p:spPr>
        <p:txBody>
          <a:bodyPr wrap="square">
            <a:spAutoFit/>
          </a:bodyPr>
          <a:lstStyle/>
          <a:p>
            <a:r>
              <a:rPr lang="pt-BR" sz="2000" b="1"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Contatos:</a:t>
            </a:r>
          </a:p>
          <a:p>
            <a:r>
              <a:rPr lang="pt-BR" sz="2000"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Serra-ES</a:t>
            </a:r>
            <a:endParaRPr lang="pt-BR" sz="2000" b="1"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endParaRPr>
          </a:p>
          <a:p>
            <a:r>
              <a:rPr lang="pt-BR" sz="2000"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Tel: +55 27 3348-0370</a:t>
            </a:r>
          </a:p>
          <a:p>
            <a:r>
              <a:rPr lang="pt-BR" spc="50" dirty="0">
                <a:ln w="13500">
                  <a:solidFill>
                    <a:schemeClr val="bg1">
                      <a:alpha val="6500"/>
                    </a:schemeClr>
                  </a:solidFill>
                  <a:prstDash val="solid"/>
                </a:ln>
                <a:solidFill>
                  <a:srgbClr val="92D050"/>
                </a:solidFill>
                <a:effectLst>
                  <a:outerShdw blurRad="38100" dist="38100" dir="2700000" algn="tl">
                    <a:srgbClr val="000000">
                      <a:alpha val="43137"/>
                    </a:srgbClr>
                  </a:outerShdw>
                </a:effectLst>
                <a:latin typeface="Calibri" pitchFamily="34" charset="0"/>
              </a:rPr>
              <a:t>contato@ibndt.com</a:t>
            </a:r>
          </a:p>
          <a:p>
            <a:endParaRPr lang="pt-BR" sz="2000"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endParaRPr>
          </a:p>
          <a:p>
            <a:r>
              <a:rPr lang="pt-BR" sz="2000"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Comercial</a:t>
            </a:r>
            <a:r>
              <a:rPr lang="pt-BR" sz="2000" b="1"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a:t>
            </a:r>
          </a:p>
          <a:p>
            <a:r>
              <a:rPr lang="pt-BR"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Fábio Cerqueira</a:t>
            </a:r>
          </a:p>
          <a:p>
            <a:r>
              <a:rPr lang="pt-BR"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Cel.: 27 981820950</a:t>
            </a:r>
          </a:p>
          <a:p>
            <a:r>
              <a:rPr lang="pt-BR"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hlinkClick r:id="rId3"/>
              </a:rPr>
              <a:t>fabio@</a:t>
            </a:r>
            <a:r>
              <a:rPr lang="pt-BR"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hlinkClick r:id="rId4"/>
              </a:rPr>
              <a:t>ibndt.com</a:t>
            </a:r>
            <a:endParaRPr lang="pt-BR"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endParaRPr>
          </a:p>
          <a:p>
            <a:endParaRPr lang="pt-BR" sz="2000" b="1"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endParaRPr>
          </a:p>
          <a:p>
            <a:r>
              <a:rPr lang="pt-BR" sz="2000"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Técnico:</a:t>
            </a:r>
          </a:p>
          <a:p>
            <a:r>
              <a:rPr lang="pt-BR" sz="2000" spc="50" dirty="0" smtClean="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Igor </a:t>
            </a:r>
            <a:r>
              <a:rPr lang="pt-BR" sz="2000"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Kozyrev</a:t>
            </a:r>
          </a:p>
          <a:p>
            <a:r>
              <a:rPr lang="pt-BR" sz="2000"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rPr>
              <a:t>Cel.: 27 981827255</a:t>
            </a:r>
          </a:p>
          <a:p>
            <a:r>
              <a:rPr lang="pt-BR" sz="2000" spc="50" dirty="0">
                <a:ln w="13500">
                  <a:solidFill>
                    <a:schemeClr val="bg1">
                      <a:alpha val="6500"/>
                    </a:schemeClr>
                  </a:solidFill>
                  <a:prstDash val="solid"/>
                </a:ln>
                <a:solidFill>
                  <a:srgbClr val="FF0000"/>
                </a:solidFill>
                <a:effectLst>
                  <a:outerShdw blurRad="38100" dist="38100" dir="2700000" algn="tl">
                    <a:srgbClr val="000000">
                      <a:alpha val="43137"/>
                    </a:srgbClr>
                  </a:outerShdw>
                </a:effectLst>
                <a:latin typeface="Calibri" pitchFamily="34" charset="0"/>
                <a:hlinkClick r:id="rId4"/>
              </a:rPr>
              <a:t>igor@ibndt.com</a:t>
            </a:r>
          </a:p>
        </p:txBody>
      </p:sp>
    </p:spTree>
    <p:extLst>
      <p:ext uri="{BB962C8B-B14F-4D97-AF65-F5344CB8AC3E}">
        <p14:creationId xmlns:p14="http://schemas.microsoft.com/office/powerpoint/2010/main" val="211773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 descr="C:\Documents and Settings\Admin\Рабочий стол\Presentation LaserSolutions\Graphic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3" name="Прямоугольник 19"/>
          <p:cNvSpPr/>
          <p:nvPr/>
        </p:nvSpPr>
        <p:spPr bwMode="auto">
          <a:xfrm>
            <a:off x="8715375" y="6334125"/>
            <a:ext cx="428625" cy="285750"/>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4" name="Прямоугольник 14"/>
          <p:cNvSpPr/>
          <p:nvPr/>
        </p:nvSpPr>
        <p:spPr bwMode="auto">
          <a:xfrm>
            <a:off x="0" y="6694488"/>
            <a:ext cx="9144000" cy="142875"/>
          </a:xfrm>
          <a:prstGeom prst="rect">
            <a:avLst/>
          </a:prstGeom>
          <a:solidFill>
            <a:srgbClr val="FF0000"/>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15" name="Прямоугольник 12"/>
          <p:cNvSpPr/>
          <p:nvPr/>
        </p:nvSpPr>
        <p:spPr bwMode="auto">
          <a:xfrm>
            <a:off x="3857625" y="0"/>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16" name="Группа 5"/>
          <p:cNvGrpSpPr/>
          <p:nvPr/>
        </p:nvGrpSpPr>
        <p:grpSpPr>
          <a:xfrm>
            <a:off x="3275856" y="260648"/>
            <a:ext cx="5750758" cy="785818"/>
            <a:chOff x="0" y="511"/>
            <a:chExt cx="8572560" cy="523096"/>
          </a:xfrm>
          <a:scene3d>
            <a:camera prst="orthographicFront"/>
            <a:lightRig rig="threePt" dir="t">
              <a:rot lat="0" lon="0" rev="7500000"/>
            </a:lightRig>
          </a:scene3d>
        </p:grpSpPr>
        <p:sp>
          <p:nvSpPr>
            <p:cNvPr id="17"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8"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a:t>
              </a:r>
              <a:endParaRPr lang="pt-BR" sz="1700" dirty="0">
                <a:solidFill>
                  <a:schemeClr val="bg1"/>
                </a:solidFill>
              </a:endParaRPr>
            </a:p>
          </p:txBody>
        </p:sp>
      </p:grpSp>
      <p:sp>
        <p:nvSpPr>
          <p:cNvPr id="19" name="Прямоугольник 13"/>
          <p:cNvSpPr/>
          <p:nvPr/>
        </p:nvSpPr>
        <p:spPr bwMode="auto">
          <a:xfrm>
            <a:off x="0" y="6715125"/>
            <a:ext cx="9144000" cy="142875"/>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sp>
        <p:nvSpPr>
          <p:cNvPr id="20" name="Прямоугольник 18"/>
          <p:cNvSpPr/>
          <p:nvPr/>
        </p:nvSpPr>
        <p:spPr bwMode="auto">
          <a:xfrm>
            <a:off x="8604449" y="6310313"/>
            <a:ext cx="539552" cy="255890"/>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dirty="0">
                <a:solidFill>
                  <a:srgbClr val="66CCFF"/>
                </a:solidFill>
              </a:rPr>
              <a:t> </a:t>
            </a:r>
            <a:r>
              <a:rPr lang="pt-BR" dirty="0" smtClean="0">
                <a:solidFill>
                  <a:srgbClr val="66CCFF"/>
                </a:solidFill>
              </a:rPr>
              <a:t>2</a:t>
            </a:r>
            <a:endParaRPr lang="ru-RU" dirty="0">
              <a:solidFill>
                <a:srgbClr val="0077D0"/>
              </a:solidFill>
            </a:endParaRPr>
          </a:p>
        </p:txBody>
      </p:sp>
      <p:pic>
        <p:nvPicPr>
          <p:cNvPr id="24" name="Imagem 23"/>
          <p:cNvPicPr/>
          <p:nvPr/>
        </p:nvPicPr>
        <p:blipFill>
          <a:blip r:embed="rId3" cstate="email">
            <a:extLst>
              <a:ext uri="{28A0092B-C50C-407E-A947-70E740481C1C}">
                <a14:useLocalDpi xmlns:a14="http://schemas.microsoft.com/office/drawing/2010/main"/>
              </a:ext>
            </a:extLst>
          </a:blip>
          <a:stretch>
            <a:fillRect/>
          </a:stretch>
        </p:blipFill>
        <p:spPr>
          <a:xfrm>
            <a:off x="179512" y="243786"/>
            <a:ext cx="2685230" cy="844579"/>
          </a:xfrm>
          <a:prstGeom prst="rect">
            <a:avLst/>
          </a:prstGeom>
        </p:spPr>
      </p:pic>
      <p:sp>
        <p:nvSpPr>
          <p:cNvPr id="21" name="Retângulo 20"/>
          <p:cNvSpPr/>
          <p:nvPr/>
        </p:nvSpPr>
        <p:spPr>
          <a:xfrm>
            <a:off x="0" y="1264554"/>
            <a:ext cx="9144000" cy="1077218"/>
          </a:xfrm>
          <a:prstGeom prst="rect">
            <a:avLst/>
          </a:prstGeom>
        </p:spPr>
        <p:txBody>
          <a:bodyPr wrap="square">
            <a:spAutoFit/>
          </a:bodyPr>
          <a:lstStyle/>
          <a:p>
            <a:pPr algn="ctr" eaLnBrk="1" hangingPunct="1">
              <a:defRPr/>
            </a:pPr>
            <a:r>
              <a:rPr lang="pt-BR" sz="3200" dirty="0" smtClean="0">
                <a:solidFill>
                  <a:schemeClr val="accent6"/>
                </a:solidFill>
                <a:effectLst>
                  <a:outerShdw blurRad="38100" dist="38100" dir="2700000" algn="tl">
                    <a:srgbClr val="000000">
                      <a:alpha val="43137"/>
                    </a:srgbClr>
                  </a:outerShdw>
                </a:effectLst>
              </a:rPr>
              <a:t>INSPEÇÃO SILOS DO SISTEMA GRANULADOR DE ESCÓRIA</a:t>
            </a:r>
            <a:endParaRPr lang="pt-BR" sz="3200" dirty="0">
              <a:solidFill>
                <a:schemeClr val="accent6"/>
              </a:solidFill>
              <a:effectLst>
                <a:outerShdw blurRad="38100" dist="38100" dir="2700000" algn="tl">
                  <a:srgbClr val="000000">
                    <a:alpha val="43137"/>
                  </a:srgbClr>
                </a:outerShdw>
              </a:effectLst>
            </a:endParaRPr>
          </a:p>
        </p:txBody>
      </p:sp>
      <p:grpSp>
        <p:nvGrpSpPr>
          <p:cNvPr id="4" name="Grupo 3"/>
          <p:cNvGrpSpPr/>
          <p:nvPr/>
        </p:nvGrpSpPr>
        <p:grpSpPr>
          <a:xfrm>
            <a:off x="2873416" y="2416700"/>
            <a:ext cx="3288295" cy="4216179"/>
            <a:chOff x="2699792" y="1812300"/>
            <a:chExt cx="3288295" cy="4216179"/>
          </a:xfrm>
        </p:grpSpPr>
        <p:sp>
          <p:nvSpPr>
            <p:cNvPr id="22" name="Прямоугольник 70"/>
            <p:cNvSpPr/>
            <p:nvPr/>
          </p:nvSpPr>
          <p:spPr bwMode="auto">
            <a:xfrm flipH="1">
              <a:off x="2699792" y="1812300"/>
              <a:ext cx="3096344" cy="3992964"/>
            </a:xfrm>
            <a:prstGeom prst="rect">
              <a:avLst/>
            </a:prstGeom>
            <a:solidFill>
              <a:srgbClr val="005696"/>
            </a:solidFill>
            <a:ln>
              <a:solidFill>
                <a:srgbClr val="0070C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a:solidFill>
                  <a:schemeClr val="tx1"/>
                </a:solidFill>
              </a:endParaRPr>
            </a:p>
          </p:txBody>
        </p:sp>
        <p:pic>
          <p:nvPicPr>
            <p:cNvPr id="3" name="Picture 2" descr="granu_v_e_p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26" y="1962157"/>
              <a:ext cx="3157561" cy="406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7714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113772" y="1118013"/>
            <a:ext cx="8829973" cy="5564600"/>
          </a:xfrm>
          <a:prstGeom prst="rect">
            <a:avLst/>
          </a:prstGeom>
          <a:noFill/>
        </p:spPr>
        <p:txBody>
          <a:bodyPr wrap="square" rtlCol="0">
            <a:spAutoFit/>
          </a:bodyPr>
          <a:lstStyle/>
          <a:p>
            <a:pPr algn="just" eaLnBrk="0" hangingPunct="0">
              <a:spcBef>
                <a:spcPct val="20000"/>
              </a:spcBef>
            </a:pPr>
            <a:r>
              <a:rPr lang="pt-BR" sz="1400" b="0" dirty="0">
                <a:solidFill>
                  <a:srgbClr val="002060"/>
                </a:solidFill>
                <a:latin typeface="+mn-lt"/>
                <a:cs typeface="+mn-cs"/>
              </a:rPr>
              <a:t>Os Silos que armazenam a Escória Granulada de Alto-Forno, são submetidos a mecanismos de danos como corrosão, abrasão e fadiga acentuada pelo sistema de vibração existentes nos silos.  A IB-NDT possui pacote de soluções para avaliação de integridade e elaboração plano de manutenção destes equipamentos, são eles: </a:t>
            </a:r>
          </a:p>
          <a:p>
            <a:pPr algn="just" eaLnBrk="0" hangingPunct="0">
              <a:spcBef>
                <a:spcPct val="20000"/>
              </a:spcBef>
            </a:pPr>
            <a:r>
              <a:rPr lang="pt-BR" sz="1400" b="0" dirty="0" smtClean="0">
                <a:solidFill>
                  <a:srgbClr val="002060"/>
                </a:solidFill>
                <a:latin typeface="+mn-lt"/>
                <a:cs typeface="+mn-cs"/>
              </a:rPr>
              <a:t>Realização </a:t>
            </a:r>
            <a:r>
              <a:rPr lang="pt-BR" sz="1400" b="0" dirty="0">
                <a:solidFill>
                  <a:srgbClr val="002060"/>
                </a:solidFill>
                <a:latin typeface="+mn-lt"/>
                <a:cs typeface="+mn-cs"/>
              </a:rPr>
              <a:t>de MFL de Alta Resolução para mapeamento de corrosão de fundo, costado e teto </a:t>
            </a:r>
            <a:r>
              <a:rPr lang="pt-BR" sz="1400" b="0" dirty="0" smtClean="0">
                <a:solidFill>
                  <a:srgbClr val="002060"/>
                </a:solidFill>
                <a:latin typeface="+mn-lt"/>
                <a:cs typeface="+mn-cs"/>
              </a:rPr>
              <a:t>com </a:t>
            </a:r>
            <a:r>
              <a:rPr lang="pt-BR" sz="1400" b="0" dirty="0">
                <a:solidFill>
                  <a:srgbClr val="002060"/>
                </a:solidFill>
                <a:latin typeface="+mn-lt"/>
                <a:cs typeface="+mn-cs"/>
              </a:rPr>
              <a:t>elaboração de plano de reparo;</a:t>
            </a:r>
          </a:p>
          <a:p>
            <a:pPr algn="just" eaLnBrk="0" hangingPunct="0">
              <a:spcBef>
                <a:spcPct val="20000"/>
              </a:spcBef>
            </a:pPr>
            <a:r>
              <a:rPr lang="pt-BR" sz="1400" b="0" dirty="0" smtClean="0">
                <a:solidFill>
                  <a:srgbClr val="002060"/>
                </a:solidFill>
                <a:latin typeface="+mn-lt"/>
                <a:cs typeface="+mn-cs"/>
              </a:rPr>
              <a:t>Realização </a:t>
            </a:r>
            <a:r>
              <a:rPr lang="pt-BR" sz="1400" b="0" dirty="0">
                <a:solidFill>
                  <a:srgbClr val="002060"/>
                </a:solidFill>
                <a:latin typeface="+mn-lt"/>
                <a:cs typeface="+mn-cs"/>
              </a:rPr>
              <a:t>de medição de espessura por ultrassom nas chapas do costado, fundo e teto com uso de alpinismo Industrial;</a:t>
            </a:r>
          </a:p>
          <a:p>
            <a:pPr algn="just" eaLnBrk="0" hangingPunct="0">
              <a:spcBef>
                <a:spcPct val="20000"/>
              </a:spcBef>
            </a:pPr>
            <a:r>
              <a:rPr lang="pt-BR" sz="1400" b="0" dirty="0" smtClean="0">
                <a:solidFill>
                  <a:srgbClr val="002060"/>
                </a:solidFill>
                <a:latin typeface="+mn-lt"/>
                <a:cs typeface="+mn-cs"/>
              </a:rPr>
              <a:t>Realização </a:t>
            </a:r>
            <a:r>
              <a:rPr lang="pt-BR" sz="1400" b="0" dirty="0">
                <a:solidFill>
                  <a:srgbClr val="002060"/>
                </a:solidFill>
                <a:latin typeface="+mn-lt"/>
                <a:cs typeface="+mn-cs"/>
              </a:rPr>
              <a:t>de análise estatísticas para obtenção da vida útil residual para espessuras da chaparia do costado, fundo e teto; </a:t>
            </a:r>
          </a:p>
          <a:p>
            <a:pPr algn="just" eaLnBrk="0" hangingPunct="0">
              <a:spcBef>
                <a:spcPct val="20000"/>
              </a:spcBef>
            </a:pPr>
            <a:r>
              <a:rPr lang="pt-BR" sz="1400" b="0" dirty="0" smtClean="0">
                <a:solidFill>
                  <a:srgbClr val="002060"/>
                </a:solidFill>
                <a:latin typeface="+mn-lt"/>
                <a:cs typeface="+mn-cs"/>
              </a:rPr>
              <a:t>Realização </a:t>
            </a:r>
            <a:r>
              <a:rPr lang="pt-BR" sz="1400" b="0" dirty="0">
                <a:solidFill>
                  <a:srgbClr val="002060"/>
                </a:solidFill>
                <a:latin typeface="+mn-lt"/>
                <a:cs typeface="+mn-cs"/>
              </a:rPr>
              <a:t>de análise das tensões atuantes da estrutura e determinação da menor espessura aceitável de cada perfil e vida útil a fadiga;</a:t>
            </a:r>
          </a:p>
          <a:p>
            <a:pPr algn="just" eaLnBrk="0" hangingPunct="0">
              <a:spcBef>
                <a:spcPct val="20000"/>
              </a:spcBef>
            </a:pPr>
            <a:r>
              <a:rPr lang="pt-BR" sz="1400" b="0" dirty="0" smtClean="0">
                <a:solidFill>
                  <a:srgbClr val="002060"/>
                </a:solidFill>
                <a:latin typeface="+mn-lt"/>
                <a:cs typeface="+mn-cs"/>
              </a:rPr>
              <a:t>Determinação </a:t>
            </a:r>
            <a:r>
              <a:rPr lang="pt-BR" sz="1400" b="0" dirty="0">
                <a:solidFill>
                  <a:srgbClr val="002060"/>
                </a:solidFill>
                <a:latin typeface="+mn-lt"/>
                <a:cs typeface="+mn-cs"/>
              </a:rPr>
              <a:t>de espessuras mínimas residuais dos elementos estruturais através de simulação numérica computacional;</a:t>
            </a:r>
          </a:p>
          <a:p>
            <a:pPr algn="just" eaLnBrk="0" hangingPunct="0">
              <a:spcBef>
                <a:spcPct val="20000"/>
              </a:spcBef>
            </a:pPr>
            <a:r>
              <a:rPr lang="pt-BR" sz="1400" b="0" dirty="0" smtClean="0">
                <a:solidFill>
                  <a:srgbClr val="002060"/>
                </a:solidFill>
                <a:latin typeface="+mn-lt"/>
                <a:cs typeface="+mn-cs"/>
              </a:rPr>
              <a:t>Ensaio </a:t>
            </a:r>
            <a:r>
              <a:rPr lang="pt-BR" sz="1400" b="0" dirty="0">
                <a:solidFill>
                  <a:srgbClr val="002060"/>
                </a:solidFill>
                <a:latin typeface="+mn-lt"/>
                <a:cs typeface="+mn-cs"/>
              </a:rPr>
              <a:t>de Emissão acústica para mapeamento de trincas em 100% da superfície do Silo;</a:t>
            </a:r>
          </a:p>
          <a:p>
            <a:pPr algn="just" eaLnBrk="0" hangingPunct="0">
              <a:spcBef>
                <a:spcPct val="20000"/>
              </a:spcBef>
            </a:pPr>
            <a:r>
              <a:rPr lang="pt-BR" sz="1400" b="0" dirty="0" smtClean="0">
                <a:solidFill>
                  <a:srgbClr val="002060"/>
                </a:solidFill>
                <a:latin typeface="+mn-lt"/>
                <a:cs typeface="+mn-cs"/>
              </a:rPr>
              <a:t>Ensaios </a:t>
            </a:r>
            <a:r>
              <a:rPr lang="pt-BR" sz="1400" b="0" dirty="0">
                <a:solidFill>
                  <a:srgbClr val="002060"/>
                </a:solidFill>
                <a:latin typeface="+mn-lt"/>
                <a:cs typeface="+mn-cs"/>
              </a:rPr>
              <a:t>de ACFM (Alternating Current Field Measurement) para identificação e dimensionamento de trincas de fadiga;</a:t>
            </a:r>
          </a:p>
          <a:p>
            <a:pPr algn="just" eaLnBrk="0" hangingPunct="0">
              <a:spcBef>
                <a:spcPct val="20000"/>
              </a:spcBef>
            </a:pPr>
            <a:r>
              <a:rPr lang="pt-BR" sz="1400" b="0" dirty="0" smtClean="0">
                <a:solidFill>
                  <a:srgbClr val="002060"/>
                </a:solidFill>
                <a:latin typeface="+mn-lt"/>
                <a:cs typeface="+mn-cs"/>
              </a:rPr>
              <a:t>Ultrassom </a:t>
            </a:r>
            <a:r>
              <a:rPr lang="pt-BR" sz="1400" b="0" dirty="0">
                <a:solidFill>
                  <a:srgbClr val="002060"/>
                </a:solidFill>
                <a:latin typeface="+mn-lt"/>
                <a:cs typeface="+mn-cs"/>
              </a:rPr>
              <a:t>Phased Array para inspeção em soldas e geometrias complexas, sendo realizado sobre camada de tinta e geração de imagem;</a:t>
            </a:r>
          </a:p>
          <a:p>
            <a:pPr algn="just" eaLnBrk="0" hangingPunct="0">
              <a:spcBef>
                <a:spcPct val="20000"/>
              </a:spcBef>
            </a:pPr>
            <a:r>
              <a:rPr lang="pt-BR" sz="1400" b="0" dirty="0" smtClean="0">
                <a:solidFill>
                  <a:srgbClr val="002060"/>
                </a:solidFill>
                <a:latin typeface="+mn-lt"/>
                <a:cs typeface="+mn-cs"/>
              </a:rPr>
              <a:t>Monitoramento </a:t>
            </a:r>
            <a:r>
              <a:rPr lang="pt-BR" sz="1400" b="0" dirty="0">
                <a:solidFill>
                  <a:srgbClr val="002060"/>
                </a:solidFill>
                <a:latin typeface="+mn-lt"/>
                <a:cs typeface="+mn-cs"/>
              </a:rPr>
              <a:t>“on line” de trincas com sistema de emissão acústica;</a:t>
            </a:r>
          </a:p>
          <a:p>
            <a:pPr algn="just" eaLnBrk="0" hangingPunct="0">
              <a:spcBef>
                <a:spcPct val="20000"/>
              </a:spcBef>
            </a:pPr>
            <a:r>
              <a:rPr lang="pt-BR" sz="1400" b="0" dirty="0" smtClean="0">
                <a:solidFill>
                  <a:srgbClr val="002060"/>
                </a:solidFill>
                <a:latin typeface="+mn-lt"/>
                <a:cs typeface="+mn-cs"/>
              </a:rPr>
              <a:t>Monitoramento </a:t>
            </a:r>
            <a:r>
              <a:rPr lang="pt-BR" sz="1400" b="0" dirty="0">
                <a:solidFill>
                  <a:srgbClr val="002060"/>
                </a:solidFill>
                <a:latin typeface="+mn-lt"/>
                <a:cs typeface="+mn-cs"/>
              </a:rPr>
              <a:t>“on line” de deformações e tensões (extensiometria sem fio);</a:t>
            </a:r>
          </a:p>
          <a:p>
            <a:pPr algn="just" eaLnBrk="0" hangingPunct="0">
              <a:spcBef>
                <a:spcPct val="20000"/>
              </a:spcBef>
            </a:pPr>
            <a:r>
              <a:rPr lang="pt-BR" sz="1400" b="0" dirty="0" smtClean="0">
                <a:solidFill>
                  <a:srgbClr val="002060"/>
                </a:solidFill>
                <a:latin typeface="+mn-lt"/>
                <a:cs typeface="+mn-cs"/>
              </a:rPr>
              <a:t>Inspeção </a:t>
            </a:r>
            <a:r>
              <a:rPr lang="pt-BR" sz="1400" b="0" dirty="0">
                <a:solidFill>
                  <a:srgbClr val="002060"/>
                </a:solidFill>
                <a:latin typeface="+mn-lt"/>
                <a:cs typeface="+mn-cs"/>
              </a:rPr>
              <a:t>visual e termográfica com uso de Drone;</a:t>
            </a:r>
          </a:p>
          <a:p>
            <a:pPr algn="just" eaLnBrk="0" hangingPunct="0">
              <a:spcBef>
                <a:spcPct val="20000"/>
              </a:spcBef>
            </a:pPr>
            <a:r>
              <a:rPr lang="pt-BR" sz="1400" b="0" dirty="0" smtClean="0">
                <a:solidFill>
                  <a:srgbClr val="002060"/>
                </a:solidFill>
                <a:latin typeface="+mn-lt"/>
                <a:cs typeface="+mn-cs"/>
              </a:rPr>
              <a:t>Serviços </a:t>
            </a:r>
            <a:r>
              <a:rPr lang="pt-BR" sz="1400" b="0" dirty="0">
                <a:solidFill>
                  <a:srgbClr val="002060"/>
                </a:solidFill>
                <a:latin typeface="+mn-lt"/>
                <a:cs typeface="+mn-cs"/>
              </a:rPr>
              <a:t>de inspeção estrutural e reparos com uso de Alpinismo Industrial;</a:t>
            </a:r>
          </a:p>
        </p:txBody>
      </p:sp>
    </p:spTree>
    <p:extLst>
      <p:ext uri="{BB962C8B-B14F-4D97-AF65-F5344CB8AC3E}">
        <p14:creationId xmlns:p14="http://schemas.microsoft.com/office/powerpoint/2010/main" val="131885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116802" y="1339920"/>
            <a:ext cx="8829973" cy="3834896"/>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Este </a:t>
            </a:r>
            <a:r>
              <a:rPr lang="pt-BR" sz="1600" b="0" dirty="0" smtClean="0">
                <a:solidFill>
                  <a:srgbClr val="002060"/>
                </a:solidFill>
                <a:latin typeface="+mn-lt"/>
                <a:cs typeface="+mn-cs"/>
              </a:rPr>
              <a:t>apresentação </a:t>
            </a:r>
            <a:r>
              <a:rPr lang="pt-BR" sz="1600" b="0" dirty="0">
                <a:solidFill>
                  <a:srgbClr val="002060"/>
                </a:solidFill>
                <a:latin typeface="+mn-lt"/>
                <a:cs typeface="+mn-cs"/>
              </a:rPr>
              <a:t>tem como objetivo </a:t>
            </a:r>
            <a:r>
              <a:rPr lang="pt-BR" sz="1600" b="0" dirty="0" smtClean="0">
                <a:solidFill>
                  <a:srgbClr val="002060"/>
                </a:solidFill>
                <a:latin typeface="+mn-lt"/>
                <a:cs typeface="+mn-cs"/>
              </a:rPr>
              <a:t>exemplificar a metodologia de inspeção otimizada pelo processo análise </a:t>
            </a:r>
            <a:r>
              <a:rPr lang="pt-BR" sz="1600" b="0" dirty="0">
                <a:solidFill>
                  <a:srgbClr val="002060"/>
                </a:solidFill>
                <a:latin typeface="+mn-lt"/>
                <a:cs typeface="+mn-cs"/>
              </a:rPr>
              <a:t>tensões estáticas e dinâmicas decorrentes da operação dos </a:t>
            </a:r>
            <a:r>
              <a:rPr lang="pt-BR" sz="1600" b="0" dirty="0" smtClean="0">
                <a:solidFill>
                  <a:srgbClr val="002060"/>
                </a:solidFill>
                <a:latin typeface="+mn-lt"/>
                <a:cs typeface="+mn-cs"/>
              </a:rPr>
              <a:t>silos do </a:t>
            </a:r>
            <a:r>
              <a:rPr lang="pt-BR" sz="1600" b="0" dirty="0">
                <a:solidFill>
                  <a:srgbClr val="002060"/>
                </a:solidFill>
                <a:latin typeface="+mn-lt"/>
                <a:cs typeface="+mn-cs"/>
              </a:rPr>
              <a:t>granulador de </a:t>
            </a:r>
            <a:r>
              <a:rPr lang="pt-BR" sz="1600" b="0" dirty="0" smtClean="0">
                <a:solidFill>
                  <a:srgbClr val="002060"/>
                </a:solidFill>
                <a:latin typeface="+mn-lt"/>
                <a:cs typeface="+mn-cs"/>
              </a:rPr>
              <a:t>escória, </a:t>
            </a:r>
            <a:r>
              <a:rPr lang="pt-BR" sz="1600" b="0" dirty="0">
                <a:solidFill>
                  <a:srgbClr val="002060"/>
                </a:solidFill>
                <a:latin typeface="+mn-lt"/>
                <a:cs typeface="+mn-cs"/>
              </a:rPr>
              <a:t>identificando as regiões críticas e as causas das trincas existentes nos cones </a:t>
            </a:r>
            <a:r>
              <a:rPr lang="pt-BR" sz="1600" b="0" dirty="0" smtClean="0">
                <a:solidFill>
                  <a:srgbClr val="002060"/>
                </a:solidFill>
                <a:latin typeface="+mn-lt"/>
                <a:cs typeface="+mn-cs"/>
              </a:rPr>
              <a:t>inferiores, permitindo otimizar o plano de inspeção.</a:t>
            </a:r>
          </a:p>
          <a:p>
            <a:pPr algn="just" eaLnBrk="0" hangingPunct="0">
              <a:spcBef>
                <a:spcPct val="20000"/>
              </a:spcBef>
            </a:pPr>
            <a:r>
              <a:rPr lang="pt-BR" sz="1600" b="0" dirty="0" smtClean="0">
                <a:solidFill>
                  <a:srgbClr val="002060"/>
                </a:solidFill>
                <a:latin typeface="+mn-lt"/>
                <a:cs typeface="+mn-cs"/>
              </a:rPr>
              <a:t>São realizados simulações numéricas </a:t>
            </a:r>
            <a:r>
              <a:rPr lang="pt-BR" sz="1600" b="0" dirty="0">
                <a:solidFill>
                  <a:srgbClr val="002060"/>
                </a:solidFill>
                <a:latin typeface="+mn-lt"/>
                <a:cs typeface="+mn-cs"/>
              </a:rPr>
              <a:t>via método dos elementos </a:t>
            </a:r>
            <a:r>
              <a:rPr lang="pt-BR" sz="1600" b="0" dirty="0" smtClean="0">
                <a:solidFill>
                  <a:srgbClr val="002060"/>
                </a:solidFill>
                <a:latin typeface="+mn-lt"/>
                <a:cs typeface="+mn-cs"/>
              </a:rPr>
              <a:t>finitos para </a:t>
            </a:r>
            <a:r>
              <a:rPr lang="pt-BR" sz="1600" b="0" dirty="0">
                <a:solidFill>
                  <a:srgbClr val="002060"/>
                </a:solidFill>
                <a:latin typeface="+mn-lt"/>
                <a:cs typeface="+mn-cs"/>
              </a:rPr>
              <a:t>a realização das seguintes análises:</a:t>
            </a:r>
          </a:p>
          <a:p>
            <a:pPr marL="285750" indent="-285750" algn="just" eaLnBrk="0" hangingPunct="0">
              <a:spcBef>
                <a:spcPct val="20000"/>
              </a:spcBef>
              <a:buFont typeface="Wingdings" panose="05000000000000000000" pitchFamily="2" charset="2"/>
              <a:buChar char="q"/>
            </a:pPr>
            <a:r>
              <a:rPr lang="pt-BR" sz="1600" b="0" dirty="0">
                <a:solidFill>
                  <a:srgbClr val="002060"/>
                </a:solidFill>
                <a:latin typeface="+mn-lt"/>
                <a:cs typeface="+mn-cs"/>
              </a:rPr>
              <a:t>Análise de espessuras mínimas para estrutura de suportação dos </a:t>
            </a:r>
            <a:r>
              <a:rPr lang="pt-BR" sz="1600" b="0" dirty="0" smtClean="0">
                <a:solidFill>
                  <a:srgbClr val="002060"/>
                </a:solidFill>
                <a:latin typeface="+mn-lt"/>
                <a:cs typeface="+mn-cs"/>
              </a:rPr>
              <a:t>silos;</a:t>
            </a:r>
            <a:endParaRPr lang="pt-BR" sz="1600" b="0" dirty="0">
              <a:solidFill>
                <a:srgbClr val="002060"/>
              </a:solidFill>
              <a:latin typeface="+mn-lt"/>
              <a:cs typeface="+mn-cs"/>
            </a:endParaRP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Análise </a:t>
            </a:r>
            <a:r>
              <a:rPr lang="pt-BR" sz="1600" b="0" dirty="0">
                <a:solidFill>
                  <a:srgbClr val="002060"/>
                </a:solidFill>
                <a:latin typeface="+mn-lt"/>
                <a:cs typeface="+mn-cs"/>
              </a:rPr>
              <a:t>estática dos silos, considerando peso de aço, peso da escória e vento;</a:t>
            </a:r>
          </a:p>
          <a:p>
            <a:pPr marL="285750" indent="-285750" algn="just" eaLnBrk="0" hangingPunct="0">
              <a:spcBef>
                <a:spcPct val="20000"/>
              </a:spcBef>
              <a:buFont typeface="Wingdings" panose="05000000000000000000" pitchFamily="2" charset="2"/>
              <a:buChar char="q"/>
            </a:pPr>
            <a:r>
              <a:rPr lang="pt-BR" sz="1600" b="0" dirty="0" smtClean="0">
                <a:solidFill>
                  <a:srgbClr val="002060"/>
                </a:solidFill>
                <a:latin typeface="+mn-lt"/>
                <a:cs typeface="+mn-cs"/>
              </a:rPr>
              <a:t>Análise </a:t>
            </a:r>
            <a:r>
              <a:rPr lang="pt-BR" sz="1600" b="0" dirty="0">
                <a:solidFill>
                  <a:srgbClr val="002060"/>
                </a:solidFill>
                <a:latin typeface="+mn-lt"/>
                <a:cs typeface="+mn-cs"/>
              </a:rPr>
              <a:t>de fadiga dos mesmos silos submetidos à excitação dos motovibradores</a:t>
            </a:r>
            <a:r>
              <a:rPr lang="pt-BR" sz="1600" b="0" dirty="0" smtClean="0">
                <a:solidFill>
                  <a:srgbClr val="002060"/>
                </a:solidFill>
                <a:latin typeface="+mn-lt"/>
                <a:cs typeface="+mn-cs"/>
              </a:rPr>
              <a:t>;</a:t>
            </a:r>
          </a:p>
          <a:p>
            <a:pPr algn="just" eaLnBrk="0" hangingPunct="0">
              <a:spcBef>
                <a:spcPct val="20000"/>
              </a:spcBef>
            </a:pPr>
            <a:r>
              <a:rPr lang="pt-BR" sz="1600" b="0" dirty="0" smtClean="0">
                <a:solidFill>
                  <a:srgbClr val="002060"/>
                </a:solidFill>
                <a:latin typeface="+mn-lt"/>
                <a:cs typeface="+mn-cs"/>
              </a:rPr>
              <a:t>A </a:t>
            </a:r>
            <a:r>
              <a:rPr lang="pt-BR" sz="1600" b="0" dirty="0">
                <a:solidFill>
                  <a:srgbClr val="002060"/>
                </a:solidFill>
                <a:latin typeface="+mn-lt"/>
                <a:cs typeface="+mn-cs"/>
              </a:rPr>
              <a:t>tensão admissível do material foi obtida do código de projeto de vasos de pressão ASME Seção VIII, divisão 1. Os critérios para estabelecimento dos limites de tensões foi baseado no apêndice 4 do ASME Seção VIII, divisão 2.</a:t>
            </a:r>
          </a:p>
          <a:p>
            <a:pPr algn="just" eaLnBrk="0" hangingPunct="0">
              <a:spcBef>
                <a:spcPct val="20000"/>
              </a:spcBef>
            </a:pPr>
            <a:r>
              <a:rPr lang="pt-BR" sz="1600" b="0" dirty="0">
                <a:solidFill>
                  <a:srgbClr val="002060"/>
                </a:solidFill>
                <a:latin typeface="+mn-lt"/>
                <a:cs typeface="+mn-cs"/>
              </a:rPr>
              <a:t>Para análise das tensões dinâmicas, considerou-se a curva de fadiga do apêndice 5 do ASME Seção VIII, divisão </a:t>
            </a:r>
            <a:r>
              <a:rPr lang="pt-BR" sz="1600" b="0" dirty="0" smtClean="0">
                <a:solidFill>
                  <a:srgbClr val="002060"/>
                </a:solidFill>
                <a:latin typeface="+mn-lt"/>
                <a:cs typeface="+mn-cs"/>
              </a:rPr>
              <a:t>2</a:t>
            </a:r>
            <a:endParaRPr lang="pt-BR" sz="1600" b="0" dirty="0">
              <a:solidFill>
                <a:srgbClr val="002060"/>
              </a:solidFill>
              <a:latin typeface="+mn-lt"/>
              <a:cs typeface="+mn-cs"/>
            </a:endParaRPr>
          </a:p>
        </p:txBody>
      </p:sp>
    </p:spTree>
    <p:extLst>
      <p:ext uri="{BB962C8B-B14F-4D97-AF65-F5344CB8AC3E}">
        <p14:creationId xmlns:p14="http://schemas.microsoft.com/office/powerpoint/2010/main" val="406990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a:t>
              </a:r>
              <a:r>
                <a:rPr lang="pt-BR" sz="1700" dirty="0" smtClean="0">
                  <a:solidFill>
                    <a:schemeClr val="bg1"/>
                  </a:solidFill>
                </a:rPr>
                <a:t>ESCÓRIA – ANÁLISE DA ESTRUTURA DE SUPORTAÇÃO DOS SILOS</a:t>
              </a:r>
              <a:endParaRPr lang="pt-BR" sz="1700" dirty="0">
                <a:solidFill>
                  <a:schemeClr val="bg1"/>
                </a:solidFill>
              </a:endParaRP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116802" y="1196752"/>
            <a:ext cx="8829973" cy="830997"/>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A seguir, são mostrados o modelo geométrico e a malha de elementos finitos utilizados para realização das análises estáticas e dinâmicas, objetos deste </a:t>
            </a:r>
            <a:r>
              <a:rPr lang="pt-BR" sz="1600" b="0" dirty="0" smtClean="0">
                <a:solidFill>
                  <a:srgbClr val="002060"/>
                </a:solidFill>
                <a:latin typeface="+mn-lt"/>
                <a:cs typeface="+mn-cs"/>
              </a:rPr>
              <a:t>trabalho. Avaliamos os silos e a estrutura metálica de suportação.</a:t>
            </a:r>
            <a:endParaRPr lang="pt-BR" sz="1600" b="0" dirty="0">
              <a:solidFill>
                <a:srgbClr val="002060"/>
              </a:solidFill>
              <a:latin typeface="+mn-lt"/>
              <a:cs typeface="+mn-cs"/>
            </a:endParaRPr>
          </a:p>
        </p:txBody>
      </p:sp>
      <p:pic>
        <p:nvPicPr>
          <p:cNvPr id="2051" name="Picture 3" descr="fig2_Malha_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136" y="4202730"/>
            <a:ext cx="3251702" cy="23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u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4" y="2253733"/>
            <a:ext cx="5230677" cy="38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va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798" y="1821848"/>
            <a:ext cx="3209181" cy="23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13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ANÁLISE DA ESTRUTURA DE SUPORTAÇÃO DOS SILOS</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152407" y="1830252"/>
            <a:ext cx="4749437" cy="1815882"/>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As cargas de vento foram calculadas de acordo com a NBR-6123, adotando-se como vento básico 35m/s, que corresponde ao valor do gráfico das isopletas para a região </a:t>
            </a:r>
            <a:r>
              <a:rPr lang="pt-BR" sz="1600" b="0" dirty="0" smtClean="0">
                <a:solidFill>
                  <a:srgbClr val="002060"/>
                </a:solidFill>
                <a:latin typeface="+mn-lt"/>
                <a:cs typeface="+mn-cs"/>
              </a:rPr>
              <a:t>do Cliente. </a:t>
            </a:r>
            <a:r>
              <a:rPr lang="pt-BR" sz="1600" b="0" dirty="0">
                <a:solidFill>
                  <a:srgbClr val="002060"/>
                </a:solidFill>
                <a:latin typeface="+mn-lt"/>
                <a:cs typeface="+mn-cs"/>
              </a:rPr>
              <a:t>Na figura </a:t>
            </a:r>
            <a:r>
              <a:rPr lang="pt-BR" sz="1600" b="0" dirty="0" smtClean="0">
                <a:solidFill>
                  <a:srgbClr val="002060"/>
                </a:solidFill>
                <a:latin typeface="+mn-lt"/>
                <a:cs typeface="+mn-cs"/>
              </a:rPr>
              <a:t>abaixo são ilustradas </a:t>
            </a:r>
            <a:r>
              <a:rPr lang="pt-BR" sz="1600" b="0" dirty="0">
                <a:solidFill>
                  <a:srgbClr val="002060"/>
                </a:solidFill>
                <a:latin typeface="+mn-lt"/>
                <a:cs typeface="+mn-cs"/>
              </a:rPr>
              <a:t>as variações longitudinal e transversal das forças devidas ao vento atuando no modelo</a:t>
            </a:r>
            <a:r>
              <a:rPr lang="pt-BR" sz="1600" b="0" dirty="0" smtClean="0">
                <a:solidFill>
                  <a:srgbClr val="002060"/>
                </a:solidFill>
                <a:latin typeface="+mn-lt"/>
                <a:cs typeface="+mn-cs"/>
              </a:rPr>
              <a:t>.</a:t>
            </a:r>
            <a:endParaRPr lang="pt-BR" sz="1600" b="0" dirty="0">
              <a:solidFill>
                <a:srgbClr val="002060"/>
              </a:solidFill>
              <a:latin typeface="+mn-lt"/>
              <a:cs typeface="+mn-cs"/>
            </a:endParaRPr>
          </a:p>
        </p:txBody>
      </p:sp>
      <p:pic>
        <p:nvPicPr>
          <p:cNvPr id="3074" name="Picture 2" descr="v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229" y="1446943"/>
            <a:ext cx="3554219" cy="259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i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229" y="4039344"/>
            <a:ext cx="3572845" cy="260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60174" y="4090785"/>
            <a:ext cx="4572000" cy="2554545"/>
          </a:xfrm>
          <a:prstGeom prst="rect">
            <a:avLst/>
          </a:prstGeom>
        </p:spPr>
        <p:txBody>
          <a:bodyPr>
            <a:spAutoFit/>
          </a:bodyPr>
          <a:lstStyle/>
          <a:p>
            <a:pPr algn="just" eaLnBrk="0" hangingPunct="0">
              <a:spcBef>
                <a:spcPct val="20000"/>
              </a:spcBef>
            </a:pPr>
            <a:r>
              <a:rPr lang="pt-BR" sz="1600" b="0" dirty="0">
                <a:solidFill>
                  <a:srgbClr val="002060"/>
                </a:solidFill>
                <a:latin typeface="+mn-lt"/>
                <a:cs typeface="+mn-cs"/>
              </a:rPr>
              <a:t>A carga correspondente ao peso do fluido dentro </a:t>
            </a:r>
            <a:r>
              <a:rPr lang="pt-BR" sz="1600" b="0" dirty="0" smtClean="0">
                <a:solidFill>
                  <a:srgbClr val="002060"/>
                </a:solidFill>
                <a:latin typeface="+mn-lt"/>
                <a:cs typeface="+mn-cs"/>
              </a:rPr>
              <a:t>dos silos foi </a:t>
            </a:r>
            <a:r>
              <a:rPr lang="pt-BR" sz="1600" b="0" dirty="0">
                <a:solidFill>
                  <a:srgbClr val="002060"/>
                </a:solidFill>
                <a:latin typeface="+mn-lt"/>
                <a:cs typeface="+mn-cs"/>
              </a:rPr>
              <a:t>aplicada na forma de uma pressão hidrostática, considerando-se uma densidade aparente do fluido de </a:t>
            </a:r>
            <a:r>
              <a:rPr lang="pt-BR" sz="1600" b="0" dirty="0" smtClean="0">
                <a:solidFill>
                  <a:srgbClr val="002060"/>
                </a:solidFill>
                <a:latin typeface="+mn-lt"/>
                <a:cs typeface="+mn-cs"/>
              </a:rPr>
              <a:t>1200kgf/m³. </a:t>
            </a:r>
            <a:r>
              <a:rPr lang="pt-BR" sz="1600" b="0" dirty="0">
                <a:solidFill>
                  <a:srgbClr val="002060"/>
                </a:solidFill>
                <a:latin typeface="+mn-lt"/>
                <a:cs typeface="+mn-cs"/>
              </a:rPr>
              <a:t>Como foi informado de que os vasos operam todo o tempo cheios de fluido, essa pressão é nula no topo do vaso e máxima na sua base. Na figura </a:t>
            </a:r>
            <a:r>
              <a:rPr lang="pt-BR" sz="1600" b="0" dirty="0" smtClean="0">
                <a:solidFill>
                  <a:srgbClr val="002060"/>
                </a:solidFill>
                <a:latin typeface="+mn-lt"/>
                <a:cs typeface="+mn-cs"/>
              </a:rPr>
              <a:t>ao lado </a:t>
            </a:r>
            <a:r>
              <a:rPr lang="pt-BR" sz="1600" b="0" dirty="0">
                <a:solidFill>
                  <a:srgbClr val="002060"/>
                </a:solidFill>
                <a:latin typeface="+mn-lt"/>
                <a:cs typeface="+mn-cs"/>
              </a:rPr>
              <a:t>é mostrada a distribuição da pressão hidrostática ao longo de uma seção longitudinal do vaso</a:t>
            </a:r>
          </a:p>
        </p:txBody>
      </p:sp>
    </p:spTree>
    <p:extLst>
      <p:ext uri="{BB962C8B-B14F-4D97-AF65-F5344CB8AC3E}">
        <p14:creationId xmlns:p14="http://schemas.microsoft.com/office/powerpoint/2010/main" val="483137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ANÁLISE DA ESTRUTURA DE SUPORTAÇÃO DOS SILOS</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285519" y="1312572"/>
            <a:ext cx="8740073" cy="3471720"/>
          </a:xfrm>
          <a:prstGeom prst="rect">
            <a:avLst/>
          </a:prstGeom>
          <a:noFill/>
        </p:spPr>
        <p:txBody>
          <a:bodyPr wrap="square" rtlCol="0">
            <a:spAutoFit/>
          </a:bodyPr>
          <a:lstStyle/>
          <a:p>
            <a:pPr algn="just" eaLnBrk="0" hangingPunct="0">
              <a:spcBef>
                <a:spcPct val="20000"/>
              </a:spcBef>
            </a:pPr>
            <a:r>
              <a:rPr lang="pt-BR" sz="1600" b="0" dirty="0" smtClean="0">
                <a:solidFill>
                  <a:srgbClr val="002060"/>
                </a:solidFill>
                <a:latin typeface="+mn-lt"/>
                <a:cs typeface="+mn-cs"/>
              </a:rPr>
              <a:t>Para determinação das espessuras mínimas para estrutura de suportação foram avaliados três valores de direção critica </a:t>
            </a:r>
            <a:r>
              <a:rPr lang="pt-BR" sz="1600" b="0" dirty="0">
                <a:solidFill>
                  <a:srgbClr val="002060"/>
                </a:solidFill>
                <a:latin typeface="+mn-lt"/>
                <a:cs typeface="+mn-cs"/>
              </a:rPr>
              <a:t>do vento: de </a:t>
            </a:r>
            <a:r>
              <a:rPr lang="pt-BR" b="0" dirty="0">
                <a:solidFill>
                  <a:srgbClr val="002060"/>
                </a:solidFill>
                <a:latin typeface="+mn-lt"/>
                <a:cs typeface="+mn-cs"/>
                <a:sym typeface="Symbol" panose="05050102010706020507" pitchFamily="18" charset="2"/>
              </a:rPr>
              <a:t></a:t>
            </a:r>
            <a:r>
              <a:rPr lang="pt-BR" sz="1600" b="0" dirty="0" smtClean="0">
                <a:solidFill>
                  <a:srgbClr val="002060"/>
                </a:solidFill>
                <a:latin typeface="+mn-lt"/>
                <a:cs typeface="+mn-cs"/>
              </a:rPr>
              <a:t>: </a:t>
            </a:r>
            <a:r>
              <a:rPr lang="pt-BR" sz="1600" b="0" dirty="0">
                <a:solidFill>
                  <a:srgbClr val="002060"/>
                </a:solidFill>
                <a:latin typeface="+mn-lt"/>
                <a:cs typeface="+mn-cs"/>
              </a:rPr>
              <a:t>0°, 45° e 90°. Foram adotados como parâmetros de comparação entre as análises os plots tensões combinadas máxima e mínima. Essas tensões, embora não guardem relação direta com os critérios de tensões admissíveis do AISC, expressam o maior ou menor grau de solicitação da estrutura</a:t>
            </a:r>
            <a:r>
              <a:rPr lang="pt-BR" sz="1600" b="0" dirty="0" smtClean="0">
                <a:solidFill>
                  <a:srgbClr val="002060"/>
                </a:solidFill>
                <a:latin typeface="+mn-lt"/>
                <a:cs typeface="+mn-cs"/>
              </a:rPr>
              <a:t>.</a:t>
            </a:r>
          </a:p>
          <a:p>
            <a:pPr algn="just" eaLnBrk="0" hangingPunct="0">
              <a:spcBef>
                <a:spcPct val="20000"/>
              </a:spcBef>
            </a:pPr>
            <a:r>
              <a:rPr lang="pt-BR" sz="1600" b="0" dirty="0">
                <a:solidFill>
                  <a:srgbClr val="002060"/>
                </a:solidFill>
                <a:latin typeface="+mn-lt"/>
                <a:cs typeface="+mn-cs"/>
              </a:rPr>
              <a:t>Para cada uma das análises foram gerados os plots das tensões combinadas máxima e mínima  atuantes nos perfis que compõem a estrutura. Esses plots são mostrados nas figuras 7 a 12.</a:t>
            </a:r>
          </a:p>
          <a:p>
            <a:pPr algn="just" eaLnBrk="0" hangingPunct="0">
              <a:spcBef>
                <a:spcPct val="20000"/>
              </a:spcBef>
            </a:pPr>
            <a:r>
              <a:rPr lang="pt-BR" sz="1600" b="0" dirty="0">
                <a:solidFill>
                  <a:srgbClr val="002060"/>
                </a:solidFill>
                <a:latin typeface="+mn-lt"/>
                <a:cs typeface="+mn-cs"/>
              </a:rPr>
              <a:t>Ao serem observadas as </a:t>
            </a:r>
            <a:r>
              <a:rPr lang="pt-BR" sz="1600" b="0" dirty="0" smtClean="0">
                <a:solidFill>
                  <a:srgbClr val="002060"/>
                </a:solidFill>
                <a:latin typeface="+mn-lt"/>
                <a:cs typeface="+mn-cs"/>
              </a:rPr>
              <a:t>figuras (próximo slide) conclui-se </a:t>
            </a:r>
            <a:r>
              <a:rPr lang="pt-BR" sz="1600" b="0" dirty="0">
                <a:solidFill>
                  <a:srgbClr val="002060"/>
                </a:solidFill>
                <a:latin typeface="+mn-lt"/>
                <a:cs typeface="+mn-cs"/>
              </a:rPr>
              <a:t>que o caso </a:t>
            </a:r>
            <a:r>
              <a:rPr lang="pt-BR" sz="1600" b="0" dirty="0">
                <a:solidFill>
                  <a:srgbClr val="002060"/>
                </a:solidFill>
                <a:sym typeface="Symbol" panose="05050102010706020507" pitchFamily="18" charset="2"/>
              </a:rPr>
              <a:t> </a:t>
            </a:r>
            <a:r>
              <a:rPr lang="pt-BR" sz="1600" b="0" dirty="0" smtClean="0">
                <a:solidFill>
                  <a:srgbClr val="002060"/>
                </a:solidFill>
                <a:latin typeface="+mn-lt"/>
                <a:cs typeface="+mn-cs"/>
              </a:rPr>
              <a:t>=</a:t>
            </a:r>
            <a:r>
              <a:rPr lang="pt-BR" sz="1600" b="0" dirty="0">
                <a:solidFill>
                  <a:srgbClr val="002060"/>
                </a:solidFill>
                <a:latin typeface="+mn-lt"/>
                <a:cs typeface="+mn-cs"/>
              </a:rPr>
              <a:t>0° é o mais crítico, pois tanto o valor absoluto da sua tensão máxima quanto o da tensão mínima superam os valores obtidos para </a:t>
            </a:r>
            <a:r>
              <a:rPr lang="pt-BR" sz="1600" b="0" dirty="0">
                <a:solidFill>
                  <a:srgbClr val="002060"/>
                </a:solidFill>
                <a:sym typeface="Symbol" panose="05050102010706020507" pitchFamily="18" charset="2"/>
              </a:rPr>
              <a:t> </a:t>
            </a:r>
            <a:r>
              <a:rPr lang="pt-BR" sz="1600" b="0" dirty="0" smtClean="0">
                <a:solidFill>
                  <a:srgbClr val="002060"/>
                </a:solidFill>
                <a:latin typeface="+mn-lt"/>
                <a:cs typeface="+mn-cs"/>
              </a:rPr>
              <a:t>=</a:t>
            </a:r>
            <a:r>
              <a:rPr lang="pt-BR" sz="1600" b="0" dirty="0">
                <a:solidFill>
                  <a:srgbClr val="002060"/>
                </a:solidFill>
                <a:latin typeface="+mn-lt"/>
                <a:cs typeface="+mn-cs"/>
              </a:rPr>
              <a:t>45° e </a:t>
            </a:r>
            <a:r>
              <a:rPr lang="pt-BR" sz="1600" b="0" dirty="0">
                <a:solidFill>
                  <a:srgbClr val="002060"/>
                </a:solidFill>
                <a:sym typeface="Symbol" panose="05050102010706020507" pitchFamily="18" charset="2"/>
              </a:rPr>
              <a:t> </a:t>
            </a:r>
            <a:r>
              <a:rPr lang="pt-BR" sz="1600" b="0" dirty="0" smtClean="0">
                <a:solidFill>
                  <a:srgbClr val="002060"/>
                </a:solidFill>
                <a:latin typeface="+mn-lt"/>
                <a:cs typeface="+mn-cs"/>
              </a:rPr>
              <a:t>=</a:t>
            </a:r>
            <a:r>
              <a:rPr lang="pt-BR" sz="1600" b="0" dirty="0">
                <a:solidFill>
                  <a:srgbClr val="002060"/>
                </a:solidFill>
                <a:latin typeface="+mn-lt"/>
                <a:cs typeface="+mn-cs"/>
              </a:rPr>
              <a:t>90°.</a:t>
            </a:r>
          </a:p>
          <a:p>
            <a:pPr algn="just" eaLnBrk="0" hangingPunct="0">
              <a:spcBef>
                <a:spcPct val="20000"/>
              </a:spcBef>
            </a:pPr>
            <a:r>
              <a:rPr lang="pt-BR" sz="1600" b="0" dirty="0">
                <a:solidFill>
                  <a:srgbClr val="002060"/>
                </a:solidFill>
                <a:latin typeface="+mn-lt"/>
                <a:cs typeface="+mn-cs"/>
              </a:rPr>
              <a:t>Desse modo, todos os cálculos de espessura e largura mínimos dos perfis serão realizados utilizando-se os esforços obtidos na análise com </a:t>
            </a:r>
            <a:r>
              <a:rPr lang="pt-BR" sz="1600" b="0" dirty="0">
                <a:solidFill>
                  <a:srgbClr val="002060"/>
                </a:solidFill>
                <a:sym typeface="Symbol" panose="05050102010706020507" pitchFamily="18" charset="2"/>
              </a:rPr>
              <a:t> </a:t>
            </a:r>
            <a:r>
              <a:rPr lang="pt-BR" sz="1600" b="0" dirty="0" smtClean="0">
                <a:solidFill>
                  <a:srgbClr val="002060"/>
                </a:solidFill>
                <a:latin typeface="+mn-lt"/>
                <a:cs typeface="+mn-cs"/>
              </a:rPr>
              <a:t>=</a:t>
            </a:r>
            <a:r>
              <a:rPr lang="pt-BR" sz="1600" b="0" dirty="0">
                <a:solidFill>
                  <a:srgbClr val="002060"/>
                </a:solidFill>
                <a:latin typeface="+mn-lt"/>
                <a:cs typeface="+mn-cs"/>
              </a:rPr>
              <a:t>0</a:t>
            </a:r>
            <a:r>
              <a:rPr lang="pt-BR" sz="1600" b="0" dirty="0" smtClean="0">
                <a:solidFill>
                  <a:srgbClr val="002060"/>
                </a:solidFill>
                <a:latin typeface="+mn-lt"/>
                <a:cs typeface="+mn-cs"/>
              </a:rPr>
              <a:t>°.</a:t>
            </a:r>
            <a:endParaRPr lang="pt-BR" sz="1600" b="0" dirty="0">
              <a:solidFill>
                <a:srgbClr val="002060"/>
              </a:solidFill>
              <a:latin typeface="+mn-lt"/>
              <a:cs typeface="+mn-cs"/>
            </a:endParaRPr>
          </a:p>
        </p:txBody>
      </p:sp>
    </p:spTree>
    <p:extLst>
      <p:ext uri="{BB962C8B-B14F-4D97-AF65-F5344CB8AC3E}">
        <p14:creationId xmlns:p14="http://schemas.microsoft.com/office/powerpoint/2010/main" val="156177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ANÁLISE DA ESTRUTURA DE SUPORTAÇÃO DOS SILOS</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sp>
        <p:nvSpPr>
          <p:cNvPr id="12" name="CaixaDeTexto 11"/>
          <p:cNvSpPr txBox="1"/>
          <p:nvPr/>
        </p:nvSpPr>
        <p:spPr>
          <a:xfrm>
            <a:off x="71027" y="3542857"/>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máxima para </a:t>
            </a:r>
            <a:r>
              <a:rPr lang="pt-BR" sz="1200" b="0" dirty="0">
                <a:solidFill>
                  <a:srgbClr val="002060"/>
                </a:solidFill>
                <a:latin typeface="+mn-lt"/>
                <a:cs typeface="+mn-cs"/>
                <a:sym typeface="Symbol" panose="05050102010706020507" pitchFamily="18" charset="2"/>
              </a:rPr>
              <a:t></a:t>
            </a:r>
            <a:r>
              <a:rPr lang="pt-BR" sz="1200" b="0" dirty="0">
                <a:solidFill>
                  <a:srgbClr val="002060"/>
                </a:solidFill>
                <a:latin typeface="+mn-lt"/>
                <a:cs typeface="+mn-cs"/>
              </a:rPr>
              <a:t>=0°.</a:t>
            </a:r>
          </a:p>
        </p:txBody>
      </p:sp>
      <p:pic>
        <p:nvPicPr>
          <p:cNvPr id="4098" name="Picture 2" descr="smx_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82"/>
          <a:stretch/>
        </p:blipFill>
        <p:spPr bwMode="auto">
          <a:xfrm>
            <a:off x="204377" y="1330338"/>
            <a:ext cx="2711439" cy="2242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descr="smn_0"/>
          <p:cNvPicPr>
            <a:picLocks noChangeAspect="1" noChangeArrowheads="1"/>
          </p:cNvPicPr>
          <p:nvPr/>
        </p:nvPicPr>
        <p:blipFill rotWithShape="1">
          <a:blip r:embed="rId4">
            <a:extLst>
              <a:ext uri="{28A0092B-C50C-407E-A947-70E740481C1C}">
                <a14:useLocalDpi xmlns:a14="http://schemas.microsoft.com/office/drawing/2010/main" val="0"/>
              </a:ext>
            </a:extLst>
          </a:blip>
          <a:srcRect r="13508"/>
          <a:stretch/>
        </p:blipFill>
        <p:spPr bwMode="auto">
          <a:xfrm>
            <a:off x="128998" y="3908237"/>
            <a:ext cx="2786818" cy="23401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71027" y="6248345"/>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a:t>
            </a:r>
            <a:r>
              <a:rPr lang="pt-BR" sz="1200" b="0" dirty="0" smtClean="0">
                <a:solidFill>
                  <a:srgbClr val="002060"/>
                </a:solidFill>
                <a:latin typeface="+mn-lt"/>
                <a:cs typeface="+mn-cs"/>
              </a:rPr>
              <a:t>mínima </a:t>
            </a:r>
            <a:r>
              <a:rPr lang="pt-BR" sz="1200" b="0" dirty="0">
                <a:solidFill>
                  <a:srgbClr val="002060"/>
                </a:solidFill>
                <a:latin typeface="+mn-lt"/>
                <a:cs typeface="+mn-cs"/>
              </a:rPr>
              <a:t>para </a:t>
            </a:r>
            <a:r>
              <a:rPr lang="pt-BR" sz="1200" b="0" dirty="0">
                <a:solidFill>
                  <a:srgbClr val="002060"/>
                </a:solidFill>
                <a:latin typeface="+mn-lt"/>
                <a:cs typeface="+mn-cs"/>
                <a:sym typeface="Symbol" panose="05050102010706020507" pitchFamily="18" charset="2"/>
              </a:rPr>
              <a:t></a:t>
            </a:r>
            <a:r>
              <a:rPr lang="pt-BR" sz="1200" b="0" dirty="0">
                <a:solidFill>
                  <a:srgbClr val="002060"/>
                </a:solidFill>
                <a:latin typeface="+mn-lt"/>
                <a:cs typeface="+mn-cs"/>
              </a:rPr>
              <a:t>=0°.</a:t>
            </a:r>
          </a:p>
        </p:txBody>
      </p:sp>
      <p:pic>
        <p:nvPicPr>
          <p:cNvPr id="4100" name="Picture 4" descr="smx_4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970"/>
          <a:stretch/>
        </p:blipFill>
        <p:spPr bwMode="auto">
          <a:xfrm>
            <a:off x="3049166" y="1312573"/>
            <a:ext cx="2711439" cy="22602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CaixaDeTexto 14"/>
          <p:cNvSpPr txBox="1"/>
          <p:nvPr/>
        </p:nvSpPr>
        <p:spPr>
          <a:xfrm>
            <a:off x="2973787" y="3572782"/>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máxima para </a:t>
            </a:r>
            <a:r>
              <a:rPr lang="pt-BR" sz="1200" b="0" dirty="0">
                <a:solidFill>
                  <a:srgbClr val="002060"/>
                </a:solidFill>
                <a:latin typeface="+mn-lt"/>
                <a:cs typeface="+mn-cs"/>
                <a:sym typeface="Symbol" panose="05050102010706020507" pitchFamily="18" charset="2"/>
              </a:rPr>
              <a:t></a:t>
            </a:r>
            <a:r>
              <a:rPr lang="pt-BR" sz="1200" b="0" dirty="0" smtClean="0">
                <a:solidFill>
                  <a:srgbClr val="002060"/>
                </a:solidFill>
                <a:latin typeface="+mn-lt"/>
                <a:cs typeface="+mn-cs"/>
              </a:rPr>
              <a:t>=45°.</a:t>
            </a:r>
            <a:endParaRPr lang="pt-BR" sz="1200" b="0" dirty="0">
              <a:solidFill>
                <a:srgbClr val="002060"/>
              </a:solidFill>
              <a:latin typeface="+mn-lt"/>
              <a:cs typeface="+mn-cs"/>
            </a:endParaRPr>
          </a:p>
        </p:txBody>
      </p:sp>
      <p:pic>
        <p:nvPicPr>
          <p:cNvPr id="4101" name="Picture 5" descr="smn_45"/>
          <p:cNvPicPr>
            <a:picLocks noChangeAspect="1" noChangeArrowheads="1"/>
          </p:cNvPicPr>
          <p:nvPr/>
        </p:nvPicPr>
        <p:blipFill rotWithShape="1">
          <a:blip r:embed="rId6">
            <a:extLst>
              <a:ext uri="{28A0092B-C50C-407E-A947-70E740481C1C}">
                <a14:useLocalDpi xmlns:a14="http://schemas.microsoft.com/office/drawing/2010/main" val="0"/>
              </a:ext>
            </a:extLst>
          </a:blip>
          <a:srcRect t="729" r="12998"/>
          <a:stretch/>
        </p:blipFill>
        <p:spPr bwMode="auto">
          <a:xfrm>
            <a:off x="2973788" y="3908238"/>
            <a:ext cx="2786818" cy="23401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3013820" y="6248345"/>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a:t>
            </a:r>
            <a:r>
              <a:rPr lang="pt-BR" sz="1200" b="0" dirty="0" smtClean="0">
                <a:solidFill>
                  <a:srgbClr val="002060"/>
                </a:solidFill>
                <a:latin typeface="+mn-lt"/>
                <a:cs typeface="+mn-cs"/>
              </a:rPr>
              <a:t>mínima </a:t>
            </a:r>
            <a:r>
              <a:rPr lang="pt-BR" sz="1200" b="0" dirty="0">
                <a:solidFill>
                  <a:srgbClr val="002060"/>
                </a:solidFill>
                <a:latin typeface="+mn-lt"/>
                <a:cs typeface="+mn-cs"/>
              </a:rPr>
              <a:t>para </a:t>
            </a:r>
            <a:r>
              <a:rPr lang="pt-BR" sz="1200" b="0" dirty="0">
                <a:solidFill>
                  <a:srgbClr val="002060"/>
                </a:solidFill>
                <a:latin typeface="+mn-lt"/>
                <a:cs typeface="+mn-cs"/>
                <a:sym typeface="Symbol" panose="05050102010706020507" pitchFamily="18" charset="2"/>
              </a:rPr>
              <a:t></a:t>
            </a:r>
            <a:r>
              <a:rPr lang="pt-BR" sz="1200" b="0" dirty="0" smtClean="0">
                <a:solidFill>
                  <a:srgbClr val="002060"/>
                </a:solidFill>
                <a:latin typeface="+mn-lt"/>
                <a:cs typeface="+mn-cs"/>
              </a:rPr>
              <a:t>=45°.</a:t>
            </a:r>
            <a:endParaRPr lang="pt-BR" sz="1200" b="0" dirty="0">
              <a:solidFill>
                <a:srgbClr val="002060"/>
              </a:solidFill>
              <a:latin typeface="+mn-lt"/>
              <a:cs typeface="+mn-cs"/>
            </a:endParaRPr>
          </a:p>
        </p:txBody>
      </p:sp>
      <p:pic>
        <p:nvPicPr>
          <p:cNvPr id="4102" name="Picture 6" descr="smx_9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2941"/>
          <a:stretch/>
        </p:blipFill>
        <p:spPr bwMode="auto">
          <a:xfrm>
            <a:off x="5924926" y="1297182"/>
            <a:ext cx="2769194" cy="2285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CaixaDeTexto 16"/>
          <p:cNvSpPr txBox="1"/>
          <p:nvPr/>
        </p:nvSpPr>
        <p:spPr>
          <a:xfrm>
            <a:off x="5896504" y="3596493"/>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máxima para </a:t>
            </a:r>
            <a:r>
              <a:rPr lang="pt-BR" sz="1200" b="0" dirty="0">
                <a:solidFill>
                  <a:srgbClr val="002060"/>
                </a:solidFill>
                <a:latin typeface="+mn-lt"/>
                <a:cs typeface="+mn-cs"/>
                <a:sym typeface="Symbol" panose="05050102010706020507" pitchFamily="18" charset="2"/>
              </a:rPr>
              <a:t></a:t>
            </a:r>
            <a:r>
              <a:rPr lang="pt-BR" sz="1200" b="0" dirty="0" smtClean="0">
                <a:solidFill>
                  <a:srgbClr val="002060"/>
                </a:solidFill>
                <a:latin typeface="+mn-lt"/>
                <a:cs typeface="+mn-cs"/>
              </a:rPr>
              <a:t>=90°.</a:t>
            </a:r>
            <a:endParaRPr lang="pt-BR" sz="1200" b="0" dirty="0">
              <a:solidFill>
                <a:srgbClr val="002060"/>
              </a:solidFill>
              <a:latin typeface="+mn-lt"/>
              <a:cs typeface="+mn-cs"/>
            </a:endParaRPr>
          </a:p>
        </p:txBody>
      </p:sp>
      <p:pic>
        <p:nvPicPr>
          <p:cNvPr id="4103" name="Picture 7" descr="smn_90"/>
          <p:cNvPicPr>
            <a:picLocks noChangeAspect="1" noChangeArrowheads="1"/>
          </p:cNvPicPr>
          <p:nvPr/>
        </p:nvPicPr>
        <p:blipFill rotWithShape="1">
          <a:blip r:embed="rId8">
            <a:extLst>
              <a:ext uri="{28A0092B-C50C-407E-A947-70E740481C1C}">
                <a14:useLocalDpi xmlns:a14="http://schemas.microsoft.com/office/drawing/2010/main" val="0"/>
              </a:ext>
            </a:extLst>
          </a:blip>
          <a:srcRect r="13011"/>
          <a:stretch/>
        </p:blipFill>
        <p:spPr bwMode="auto">
          <a:xfrm>
            <a:off x="5898276" y="3887362"/>
            <a:ext cx="2856228" cy="23846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5809298" y="6260201"/>
            <a:ext cx="2884822" cy="276999"/>
          </a:xfrm>
          <a:prstGeom prst="rect">
            <a:avLst/>
          </a:prstGeom>
          <a:noFill/>
        </p:spPr>
        <p:txBody>
          <a:bodyPr wrap="square" rtlCol="0">
            <a:spAutoFit/>
          </a:bodyPr>
          <a:lstStyle/>
          <a:p>
            <a:pPr algn="ctr" eaLnBrk="0" hangingPunct="0">
              <a:spcBef>
                <a:spcPct val="20000"/>
              </a:spcBef>
            </a:pPr>
            <a:r>
              <a:rPr lang="pt-BR" sz="1200" b="0" dirty="0">
                <a:solidFill>
                  <a:srgbClr val="002060"/>
                </a:solidFill>
                <a:latin typeface="+mn-lt"/>
                <a:cs typeface="+mn-cs"/>
              </a:rPr>
              <a:t>Tensão combinada </a:t>
            </a:r>
            <a:r>
              <a:rPr lang="pt-BR" sz="1200" b="0" dirty="0" smtClean="0">
                <a:solidFill>
                  <a:srgbClr val="002060"/>
                </a:solidFill>
                <a:latin typeface="+mn-lt"/>
                <a:cs typeface="+mn-cs"/>
              </a:rPr>
              <a:t>mínima </a:t>
            </a:r>
            <a:r>
              <a:rPr lang="pt-BR" sz="1200" b="0" dirty="0">
                <a:solidFill>
                  <a:srgbClr val="002060"/>
                </a:solidFill>
                <a:latin typeface="+mn-lt"/>
                <a:cs typeface="+mn-cs"/>
              </a:rPr>
              <a:t>para </a:t>
            </a:r>
            <a:r>
              <a:rPr lang="pt-BR" sz="1200" b="0" dirty="0">
                <a:solidFill>
                  <a:srgbClr val="002060"/>
                </a:solidFill>
                <a:latin typeface="+mn-lt"/>
                <a:cs typeface="+mn-cs"/>
                <a:sym typeface="Symbol" panose="05050102010706020507" pitchFamily="18" charset="2"/>
              </a:rPr>
              <a:t></a:t>
            </a:r>
            <a:r>
              <a:rPr lang="pt-BR" sz="1200" b="0" dirty="0" smtClean="0">
                <a:solidFill>
                  <a:srgbClr val="002060"/>
                </a:solidFill>
                <a:latin typeface="+mn-lt"/>
                <a:cs typeface="+mn-cs"/>
              </a:rPr>
              <a:t>=90°.</a:t>
            </a:r>
            <a:endParaRPr lang="pt-BR" sz="1200" b="0" dirty="0">
              <a:solidFill>
                <a:srgbClr val="002060"/>
              </a:solidFill>
              <a:latin typeface="+mn-lt"/>
              <a:cs typeface="+mn-cs"/>
            </a:endParaRPr>
          </a:p>
        </p:txBody>
      </p:sp>
    </p:spTree>
    <p:extLst>
      <p:ext uri="{BB962C8B-B14F-4D97-AF65-F5344CB8AC3E}">
        <p14:creationId xmlns:p14="http://schemas.microsoft.com/office/powerpoint/2010/main" val="411462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2"/>
          <p:cNvSpPr/>
          <p:nvPr/>
        </p:nvSpPr>
        <p:spPr bwMode="auto">
          <a:xfrm>
            <a:off x="3873732" y="5458"/>
            <a:ext cx="5286375" cy="785813"/>
          </a:xfrm>
          <a:prstGeom prst="rect">
            <a:avLst/>
          </a:prstGeom>
          <a:solidFill>
            <a:srgbClr val="005696"/>
          </a:solidFill>
          <a:ln>
            <a:noFill/>
            <a:headEnd type="none" w="med" len="med"/>
            <a:tailEnd type="none" w="med" len="med"/>
          </a:ln>
          <a:effectLst/>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ru-RU" sz="1700">
              <a:solidFill>
                <a:schemeClr val="tx1"/>
              </a:solidFill>
            </a:endParaRPr>
          </a:p>
        </p:txBody>
      </p:sp>
      <p:grpSp>
        <p:nvGrpSpPr>
          <p:cNvPr id="8" name="Группа 5"/>
          <p:cNvGrpSpPr/>
          <p:nvPr/>
        </p:nvGrpSpPr>
        <p:grpSpPr>
          <a:xfrm>
            <a:off x="3291963" y="266106"/>
            <a:ext cx="5750758" cy="785818"/>
            <a:chOff x="0" y="511"/>
            <a:chExt cx="8572560" cy="523096"/>
          </a:xfrm>
          <a:scene3d>
            <a:camera prst="orthographicFront"/>
            <a:lightRig rig="threePt" dir="t">
              <a:rot lat="0" lon="0" rev="7500000"/>
            </a:lightRig>
          </a:scene3d>
        </p:grpSpPr>
        <p:sp>
          <p:nvSpPr>
            <p:cNvPr id="9" name="Скругленный прямоугольник 6"/>
            <p:cNvSpPr/>
            <p:nvPr/>
          </p:nvSpPr>
          <p:spPr>
            <a:xfrm>
              <a:off x="0" y="511"/>
              <a:ext cx="8572560" cy="523096"/>
            </a:xfrm>
            <a:prstGeom prst="roundRect">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10" name="Скругленный прямоугольник 4"/>
            <p:cNvSpPr/>
            <p:nvPr/>
          </p:nvSpPr>
          <p:spPr>
            <a:xfrm>
              <a:off x="25535" y="26046"/>
              <a:ext cx="8521490" cy="472026"/>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a:defRPr/>
              </a:pPr>
              <a:r>
                <a:rPr lang="pt-BR" sz="1700" dirty="0">
                  <a:solidFill>
                    <a:schemeClr val="bg1"/>
                  </a:solidFill>
                </a:rPr>
                <a:t>INSPEÇÃO SILOS DO SISTEMA GRANULADOR DE ESCÓRIA – ANÁLISE DA ESTRUTURA DE SUPORTAÇÃO DOS SILOS</a:t>
              </a:r>
            </a:p>
          </p:txBody>
        </p:sp>
      </p:grpSp>
      <p:pic>
        <p:nvPicPr>
          <p:cNvPr id="11" name="Imagem 10"/>
          <p:cNvPicPr/>
          <p:nvPr/>
        </p:nvPicPr>
        <p:blipFill>
          <a:blip r:embed="rId2" cstate="email">
            <a:extLst>
              <a:ext uri="{28A0092B-C50C-407E-A947-70E740481C1C}">
                <a14:useLocalDpi xmlns:a14="http://schemas.microsoft.com/office/drawing/2010/main"/>
              </a:ext>
            </a:extLst>
          </a:blip>
          <a:stretch>
            <a:fillRect/>
          </a:stretch>
        </p:blipFill>
        <p:spPr>
          <a:xfrm>
            <a:off x="128997" y="111096"/>
            <a:ext cx="2685230" cy="844579"/>
          </a:xfrm>
          <a:prstGeom prst="rect">
            <a:avLst/>
          </a:prstGeom>
        </p:spPr>
      </p:pic>
      <p:pic>
        <p:nvPicPr>
          <p:cNvPr id="5122" name="Picture 2" descr="n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03" y="1916832"/>
            <a:ext cx="531587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p:nvPr/>
        </p:nvSpPr>
        <p:spPr>
          <a:xfrm>
            <a:off x="154862" y="1312572"/>
            <a:ext cx="3913081" cy="5115246"/>
          </a:xfrm>
          <a:prstGeom prst="rect">
            <a:avLst/>
          </a:prstGeom>
          <a:noFill/>
        </p:spPr>
        <p:txBody>
          <a:bodyPr wrap="square" rtlCol="0">
            <a:spAutoFit/>
          </a:bodyPr>
          <a:lstStyle/>
          <a:p>
            <a:pPr algn="just" eaLnBrk="0" hangingPunct="0">
              <a:spcBef>
                <a:spcPct val="20000"/>
              </a:spcBef>
            </a:pPr>
            <a:r>
              <a:rPr lang="pt-BR" sz="1600" b="0" dirty="0">
                <a:solidFill>
                  <a:srgbClr val="002060"/>
                </a:solidFill>
                <a:latin typeface="+mn-lt"/>
                <a:cs typeface="+mn-cs"/>
              </a:rPr>
              <a:t>Durante o cálculo dos valores mínimos para perda de espessura e de largura nas mesas observou-se que a parte inferior das colunas principais operam muito próximas aos valores admissíveis, devendo ser providenciado reparos em todas as regiões em que seja observada corrosão.</a:t>
            </a:r>
          </a:p>
          <a:p>
            <a:pPr algn="just" eaLnBrk="0" hangingPunct="0">
              <a:spcBef>
                <a:spcPct val="20000"/>
              </a:spcBef>
            </a:pPr>
            <a:r>
              <a:rPr lang="pt-BR" sz="1600" b="0" dirty="0">
                <a:solidFill>
                  <a:srgbClr val="002060"/>
                </a:solidFill>
                <a:latin typeface="+mn-lt"/>
                <a:cs typeface="+mn-cs"/>
              </a:rPr>
              <a:t>Para os demais perfis, perdas inferiores aos valores mostrados na tabela 2 são aceitáveis, não sendo necessário reforço. Contudo, deverão ser tomadas providências para redução do processo corrosivo.</a:t>
            </a:r>
          </a:p>
          <a:p>
            <a:pPr algn="just" eaLnBrk="0" hangingPunct="0">
              <a:spcBef>
                <a:spcPct val="20000"/>
              </a:spcBef>
            </a:pPr>
            <a:r>
              <a:rPr lang="pt-BR" sz="1600" b="0" dirty="0">
                <a:solidFill>
                  <a:srgbClr val="002060"/>
                </a:solidFill>
                <a:latin typeface="+mn-lt"/>
                <a:cs typeface="+mn-cs"/>
              </a:rPr>
              <a:t>Nas uniões parafusadas deverão ser substituídos todos os parafusos que apresentarem sinais evidentes de corrosão. As peças de união entre os perfis e os stiffners que apresentarem corrosão deverão ser reforçados</a:t>
            </a:r>
          </a:p>
        </p:txBody>
      </p:sp>
    </p:spTree>
    <p:extLst>
      <p:ext uri="{BB962C8B-B14F-4D97-AF65-F5344CB8AC3E}">
        <p14:creationId xmlns:p14="http://schemas.microsoft.com/office/powerpoint/2010/main" val="225853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20533</TotalTime>
  <Words>2072</Words>
  <Application>Microsoft Office PowerPoint</Application>
  <PresentationFormat>Apresentação na tela (4:3)</PresentationFormat>
  <Paragraphs>87</Paragraphs>
  <Slides>17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Arial</vt:lpstr>
      <vt:lpstr>Calibri</vt:lpstr>
      <vt:lpstr>Symbol</vt:lpstr>
      <vt:lpstr>Times New Roman</vt:lpstr>
      <vt:lpstr>Wingdings</vt:lpstr>
      <vt:lpstr>Специальное оформление</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Лазер Солюшенс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MK</cp:lastModifiedBy>
  <cp:revision>1045</cp:revision>
  <cp:lastPrinted>2013-11-28T11:55:42Z</cp:lastPrinted>
  <dcterms:created xsi:type="dcterms:W3CDTF">2006-12-20T13:57:59Z</dcterms:created>
  <dcterms:modified xsi:type="dcterms:W3CDTF">2017-08-09T18:50:11Z</dcterms:modified>
</cp:coreProperties>
</file>